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notesMasterIdLst>
    <p:notesMasterId r:id="rId14"/>
  </p:notesMasterIdLst>
  <p:handoutMasterIdLst>
    <p:handoutMasterId r:id="rId15"/>
  </p:handoutMasterIdLst>
  <p:sldIdLst>
    <p:sldId id="296" r:id="rId2"/>
    <p:sldId id="309" r:id="rId3"/>
    <p:sldId id="297" r:id="rId4"/>
    <p:sldId id="299" r:id="rId5"/>
    <p:sldId id="300" r:id="rId6"/>
    <p:sldId id="301" r:id="rId7"/>
    <p:sldId id="310" r:id="rId8"/>
    <p:sldId id="311" r:id="rId9"/>
    <p:sldId id="312" r:id="rId10"/>
    <p:sldId id="313" r:id="rId11"/>
    <p:sldId id="314" r:id="rId12"/>
    <p:sldId id="308" r:id="rId1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NTEPROYECTO" id="{1BA15B37-FE1E-4607-81FD-1D167C214EB2}">
          <p14:sldIdLst>
            <p14:sldId id="296"/>
            <p14:sldId id="309"/>
            <p14:sldId id="297"/>
            <p14:sldId id="299"/>
            <p14:sldId id="300"/>
            <p14:sldId id="301"/>
            <p14:sldId id="310"/>
            <p14:sldId id="311"/>
            <p14:sldId id="312"/>
            <p14:sldId id="313"/>
            <p14:sldId id="314"/>
            <p14:sldId id="30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FAC0"/>
    <a:srgbClr val="EFF89A"/>
    <a:srgbClr val="B5FBFD"/>
    <a:srgbClr val="F6B0D5"/>
    <a:srgbClr val="DCFA98"/>
    <a:srgbClr val="D3F5C7"/>
    <a:srgbClr val="F876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202B0CA-FC54-4496-8BCA-5EF66A818D29}" styleName="Estilo oscuro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Estilo oscuro 2 - Énfasis 1/Énfasi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84E427A-3D55-4303-BF80-6455036E1DE7}" styleName="Estilo temático 1 - Énfasis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EE2675-05F6-4FDB-8EB7-08A9ADAF759C}" type="datetimeFigureOut">
              <a:rPr lang="es-MX" smtClean="0"/>
              <a:t>08/05/2018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6FA646-3151-4252-B648-328A2DF6EDC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20944169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C852B3-B81D-4C58-8516-F1C9E31ECE3E}" type="datetimeFigureOut">
              <a:rPr lang="es-MX" smtClean="0"/>
              <a:t>08/05/2018</a:t>
            </a:fld>
            <a:endParaRPr lang="es-MX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42A048-1347-498A-9303-9D50990113D3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54420452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2A048-1347-498A-9303-9D50990113D3}" type="slidenum">
              <a:rPr lang="es-MX" smtClean="0"/>
              <a:t>2</a:t>
            </a:fld>
            <a:endParaRPr lang="es-MX" dirty="0"/>
          </a:p>
        </p:txBody>
      </p:sp>
      <p:sp>
        <p:nvSpPr>
          <p:cNvPr id="5" name="4 Marcador de encabezado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3789004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6EA4A-7F3E-4A34-820F-B85EF6ABDF9F}" type="datetime1">
              <a:rPr lang="es-MX" smtClean="0"/>
              <a:t>08/05/2018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Documento controlado por medios electrónicos. Para uso exclusivo de la Universidad Tecnológica de Poanas</a:t>
            </a:r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B101F-4634-403A-860F-E16625B27ADF}" type="slidenum">
              <a:rPr lang="es-MX" smtClean="0"/>
              <a:t>‹Nº›</a:t>
            </a:fld>
            <a:endParaRPr lang="es-MX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96354-B313-4DD3-9627-CA95D02359DF}" type="datetime1">
              <a:rPr lang="es-MX" smtClean="0"/>
              <a:t>08/05/2018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Documento controlado por medios electrónicos. Para uso exclusivo de la Universidad Tecnológica de Poanas</a:t>
            </a:r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B101F-4634-403A-860F-E16625B27ADF}" type="slidenum">
              <a:rPr lang="es-MX" smtClean="0"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5439C-B11F-47A1-A7FC-AC431F851038}" type="datetime1">
              <a:rPr lang="es-MX" smtClean="0"/>
              <a:t>08/05/2018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Documento controlado por medios electrónicos. Para uso exclusivo de la Universidad Tecnológica de Poanas</a:t>
            </a:r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B101F-4634-403A-860F-E16625B27ADF}" type="slidenum">
              <a:rPr lang="es-MX" smtClean="0"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3641-01A3-4504-89A6-18751EEC778E}" type="datetime1">
              <a:rPr lang="es-MX" smtClean="0"/>
              <a:t>08/05/2018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Documento controlado por medios electrónicos. Para uso exclusivo de la Universidad Tecnológica de Poanas</a:t>
            </a:r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B101F-4634-403A-860F-E16625B27ADF}" type="slidenum">
              <a:rPr lang="es-MX" smtClean="0"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A5257-B9E3-4399-B61C-33E885DAD054}" type="datetime1">
              <a:rPr lang="es-MX" smtClean="0"/>
              <a:t>08/05/2018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Documento controlado por medios electrónicos. Para uso exclusivo de la Universidad Tecnológica de Poanas</a:t>
            </a:r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B101F-4634-403A-860F-E16625B27ADF}" type="slidenum">
              <a:rPr lang="es-MX" smtClean="0"/>
              <a:t>‹Nº›</a:t>
            </a:fld>
            <a:endParaRPr lang="es-MX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2D2D5-9FAE-4782-A152-2FCEA2831F28}" type="datetime1">
              <a:rPr lang="es-MX" smtClean="0"/>
              <a:t>08/05/2018</a:t>
            </a:fld>
            <a:endParaRPr lang="es-MX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Documento controlado por medios electrónicos. Para uso exclusivo de la Universidad Tecnológica de Poanas</a:t>
            </a:r>
            <a:endParaRPr lang="es-MX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B101F-4634-403A-860F-E16625B27ADF}" type="slidenum">
              <a:rPr lang="es-MX" smtClean="0"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85DCE-77E4-4C41-AFAF-3829E676B2B9}" type="datetime1">
              <a:rPr lang="es-MX" smtClean="0"/>
              <a:t>08/05/2018</a:t>
            </a:fld>
            <a:endParaRPr lang="es-MX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Documento controlado por medios electrónicos. Para uso exclusivo de la Universidad Tecnológica de Poanas</a:t>
            </a:r>
            <a:endParaRPr lang="es-MX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B101F-4634-403A-860F-E16625B27ADF}" type="slidenum">
              <a:rPr lang="es-MX" smtClean="0"/>
              <a:t>‹Nº›</a:t>
            </a:fld>
            <a:endParaRPr lang="es-MX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E4CE7-F048-433D-A9D0-2331613FC376}" type="datetime1">
              <a:rPr lang="es-MX" smtClean="0"/>
              <a:t>08/05/2018</a:t>
            </a:fld>
            <a:endParaRPr lang="es-MX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Documento controlado por medios electrónicos. Para uso exclusivo de la Universidad Tecnológica de Poanas</a:t>
            </a:r>
            <a:endParaRPr lang="es-MX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B101F-4634-403A-860F-E16625B27ADF}" type="slidenum">
              <a:rPr lang="es-MX" smtClean="0"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4C7B4-C7F7-4EC7-87D7-9D68D9CAF7BE}" type="datetime1">
              <a:rPr lang="es-MX" smtClean="0"/>
              <a:t>08/05/2018</a:t>
            </a:fld>
            <a:endParaRPr lang="es-MX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Documento controlado por medios electrónicos. Para uso exclusivo de la Universidad Tecnológica de Poanas</a:t>
            </a:r>
            <a:endParaRPr lang="es-MX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B101F-4634-403A-860F-E16625B27ADF}" type="slidenum">
              <a:rPr lang="es-MX" smtClean="0"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F5897-38FF-486A-83ED-177B15CEE250}" type="datetime1">
              <a:rPr lang="es-MX" smtClean="0"/>
              <a:t>08/05/2018</a:t>
            </a:fld>
            <a:endParaRPr lang="es-MX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Documento controlado por medios electrónicos. Para uso exclusivo de la Universidad Tecnológica de Poanas</a:t>
            </a:r>
            <a:endParaRPr lang="es-MX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B101F-4634-403A-860F-E16625B27ADF}" type="slidenum">
              <a:rPr lang="es-MX" smtClean="0"/>
              <a:t>‹Nº›</a:t>
            </a:fld>
            <a:endParaRPr lang="es-MX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2D6DC-CEE3-4FF7-83D0-9D2369CFA0ED}" type="datetime1">
              <a:rPr lang="es-MX" smtClean="0"/>
              <a:t>08/05/2018</a:t>
            </a:fld>
            <a:endParaRPr lang="es-MX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Documento controlado por medios electrónicos. Para uso exclusivo de la Universidad Tecnológica de Poanas</a:t>
            </a:r>
            <a:endParaRPr lang="es-MX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B101F-4634-403A-860F-E16625B27ADF}" type="slidenum">
              <a:rPr lang="es-MX" smtClean="0"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2ADCCFB-D35D-475C-8288-5BF32280432E}" type="datetime1">
              <a:rPr lang="es-MX" smtClean="0"/>
              <a:t>08/05/2018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s-MX"/>
              <a:t>Documento controlado por medios electrónicos. Para uso exclusivo de la Universidad Tecnológica de Poanas</a:t>
            </a:r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548B101F-4634-403A-860F-E16625B27ADF}" type="slidenum">
              <a:rPr lang="es-MX" smtClean="0"/>
              <a:t>‹Nº›</a:t>
            </a:fld>
            <a:endParaRPr lang="es-MX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Subtítulo"/>
          <p:cNvSpPr>
            <a:spLocks noGrp="1"/>
          </p:cNvSpPr>
          <p:nvPr>
            <p:ph type="ctrTitle"/>
          </p:nvPr>
        </p:nvSpPr>
        <p:spPr>
          <a:xfrm>
            <a:off x="1100242" y="3284984"/>
            <a:ext cx="6295815" cy="1828090"/>
          </a:xfrm>
        </p:spPr>
        <p:txBody>
          <a:bodyPr>
            <a:normAutofit/>
          </a:bodyPr>
          <a:lstStyle/>
          <a:p>
            <a:pPr algn="ctr"/>
            <a:r>
              <a:rPr lang="es-MX" b="1" dirty="0">
                <a:solidFill>
                  <a:schemeClr val="accent2">
                    <a:lumMod val="75000"/>
                  </a:schemeClr>
                </a:solidFill>
              </a:rPr>
              <a:t>Anteproyecto </a:t>
            </a:r>
            <a:br>
              <a:rPr lang="es-MX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s-MX" b="1" dirty="0">
                <a:solidFill>
                  <a:schemeClr val="accent2">
                    <a:lumMod val="75000"/>
                  </a:schemeClr>
                </a:solidFill>
              </a:rPr>
              <a:t>UT Poanas</a:t>
            </a:r>
          </a:p>
          <a:p>
            <a:pPr algn="ctr"/>
            <a:endParaRPr lang="es-MX" dirty="0">
              <a:solidFill>
                <a:schemeClr val="accent2">
                  <a:lumMod val="75000"/>
                </a:schemeClr>
              </a:solidFill>
            </a:endParaRPr>
          </a:p>
        </p:txBody>
      </p:sp>
      <p:grpSp>
        <p:nvGrpSpPr>
          <p:cNvPr id="5" name="65 Grupo"/>
          <p:cNvGrpSpPr/>
          <p:nvPr/>
        </p:nvGrpSpPr>
        <p:grpSpPr>
          <a:xfrm>
            <a:off x="899592" y="44624"/>
            <a:ext cx="7344816" cy="952500"/>
            <a:chOff x="0" y="0"/>
            <a:chExt cx="7344816" cy="952500"/>
          </a:xfrm>
        </p:grpSpPr>
        <p:sp>
          <p:nvSpPr>
            <p:cNvPr id="6" name="25 Cuadro de texto"/>
            <p:cNvSpPr txBox="1"/>
            <p:nvPr/>
          </p:nvSpPr>
          <p:spPr>
            <a:xfrm>
              <a:off x="1314450" y="0"/>
              <a:ext cx="4068216" cy="23812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MX" sz="11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Sistema de Gestión de la Calidad</a:t>
              </a:r>
              <a:endParaRPr lang="es-MX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MX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7" name="26 Cuadro de texto"/>
            <p:cNvSpPr txBox="1"/>
            <p:nvPr/>
          </p:nvSpPr>
          <p:spPr>
            <a:xfrm>
              <a:off x="1314450" y="238125"/>
              <a:ext cx="4068216" cy="71437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MX" sz="1100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PRESENTACIÓN DE PROYECTO DE ESTADÍAS</a:t>
              </a:r>
              <a:endParaRPr lang="es-MX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27 Cuadro de texto"/>
            <p:cNvSpPr txBox="1"/>
            <p:nvPr/>
          </p:nvSpPr>
          <p:spPr>
            <a:xfrm>
              <a:off x="5382666" y="0"/>
              <a:ext cx="1962150" cy="23812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MX" sz="9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Código</a:t>
              </a:r>
              <a:r>
                <a:rPr lang="es-MX" sz="900" b="1" dirty="0">
                  <a:cs typeface="Times New Roman" panose="02020603050405020304" pitchFamily="18" charset="0"/>
                </a:rPr>
                <a:t>: IT-VEE-003</a:t>
              </a:r>
            </a:p>
          </p:txBody>
        </p:sp>
        <p:sp>
          <p:nvSpPr>
            <p:cNvPr id="9" name="28 Cuadro de texto"/>
            <p:cNvSpPr txBox="1"/>
            <p:nvPr/>
          </p:nvSpPr>
          <p:spPr>
            <a:xfrm>
              <a:off x="0" y="0"/>
              <a:ext cx="1314450" cy="952500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endParaRPr lang="es-MX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29 Cuadro de texto"/>
            <p:cNvSpPr txBox="1"/>
            <p:nvPr/>
          </p:nvSpPr>
          <p:spPr>
            <a:xfrm>
              <a:off x="5382666" y="238125"/>
              <a:ext cx="1962150" cy="23812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MX" sz="900" b="1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Revisión: A</a:t>
              </a:r>
              <a:endParaRPr lang="es-MX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30 Cuadro de texto"/>
            <p:cNvSpPr txBox="1"/>
            <p:nvPr/>
          </p:nvSpPr>
          <p:spPr>
            <a:xfrm>
              <a:off x="5382666" y="476250"/>
              <a:ext cx="1962150" cy="23812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MX" sz="9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Fecha de Emisión: 19/04/2016</a:t>
              </a:r>
              <a:endParaRPr lang="es-MX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31 Cuadro de texto"/>
            <p:cNvSpPr txBox="1"/>
            <p:nvPr/>
          </p:nvSpPr>
          <p:spPr>
            <a:xfrm>
              <a:off x="5382666" y="714375"/>
              <a:ext cx="1962150" cy="23812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MX" sz="9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Control: Electrónico</a:t>
              </a:r>
              <a:endParaRPr lang="es-MX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13" name="71 Imagen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39565"/>
            <a:ext cx="1174115" cy="742950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30110314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11560" y="1235248"/>
            <a:ext cx="7543801" cy="5065893"/>
          </a:xfrm>
          <a:solidFill>
            <a:schemeClr val="bg1"/>
          </a:solidFill>
        </p:spPr>
        <p:txBody>
          <a:bodyPr/>
          <a:lstStyle/>
          <a:p>
            <a:r>
              <a:rPr lang="es-MX" dirty="0"/>
              <a:t>PROCEDIMIENTO</a:t>
            </a:r>
          </a:p>
          <a:p>
            <a:r>
              <a:rPr lang="es-MX" dirty="0"/>
              <a:t>Es la forma como vamos a realizar las actividades a seguir de acuerdo al objetivo ya descrito, en otras palabras, son la serie de pasos o la secuencia lógica de actividades para el logro del cometido (objetivos).</a:t>
            </a:r>
          </a:p>
          <a:p>
            <a:endParaRPr lang="es-MX" dirty="0"/>
          </a:p>
          <a:p>
            <a:r>
              <a:rPr lang="es-MX" dirty="0"/>
              <a:t/>
            </a:r>
            <a:br>
              <a:rPr lang="es-MX" dirty="0"/>
            </a:br>
            <a:r>
              <a:rPr lang="es-MX" dirty="0"/>
              <a:t>DESCRIPCIÓN DE ACTIVIDADES</a:t>
            </a:r>
          </a:p>
          <a:p>
            <a:r>
              <a:rPr lang="es-MX" dirty="0"/>
              <a:t>Presenta una explicación global de las actividades señaladas en el procedimiento.</a:t>
            </a:r>
          </a:p>
        </p:txBody>
      </p:sp>
      <p:grpSp>
        <p:nvGrpSpPr>
          <p:cNvPr id="13" name="65 Grupo"/>
          <p:cNvGrpSpPr/>
          <p:nvPr/>
        </p:nvGrpSpPr>
        <p:grpSpPr>
          <a:xfrm>
            <a:off x="899592" y="44624"/>
            <a:ext cx="7344816" cy="952500"/>
            <a:chOff x="0" y="0"/>
            <a:chExt cx="7344816" cy="952500"/>
          </a:xfrm>
        </p:grpSpPr>
        <p:sp>
          <p:nvSpPr>
            <p:cNvPr id="14" name="25 Cuadro de texto"/>
            <p:cNvSpPr txBox="1"/>
            <p:nvPr/>
          </p:nvSpPr>
          <p:spPr>
            <a:xfrm>
              <a:off x="1314450" y="0"/>
              <a:ext cx="4068216" cy="23812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MX" sz="11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Sistema de Gestión de la Calidad</a:t>
              </a:r>
              <a:endParaRPr lang="es-MX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MX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5" name="26 Cuadro de texto"/>
            <p:cNvSpPr txBox="1"/>
            <p:nvPr/>
          </p:nvSpPr>
          <p:spPr>
            <a:xfrm>
              <a:off x="1314450" y="238125"/>
              <a:ext cx="4068216" cy="71437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MX" sz="1100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PRESENTACIÓN DE PROYECTO DE ESTADÍAS</a:t>
              </a:r>
              <a:endParaRPr lang="es-MX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27 Cuadro de texto"/>
            <p:cNvSpPr txBox="1"/>
            <p:nvPr/>
          </p:nvSpPr>
          <p:spPr>
            <a:xfrm>
              <a:off x="5382666" y="0"/>
              <a:ext cx="1962150" cy="23812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MX" sz="9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Código</a:t>
              </a:r>
              <a:r>
                <a:rPr lang="es-MX" sz="900" b="1" dirty="0">
                  <a:cs typeface="Times New Roman" panose="02020603050405020304" pitchFamily="18" charset="0"/>
                </a:rPr>
                <a:t>: IT-VEE-003</a:t>
              </a:r>
            </a:p>
          </p:txBody>
        </p:sp>
        <p:sp>
          <p:nvSpPr>
            <p:cNvPr id="17" name="28 Cuadro de texto"/>
            <p:cNvSpPr txBox="1"/>
            <p:nvPr/>
          </p:nvSpPr>
          <p:spPr>
            <a:xfrm>
              <a:off x="0" y="0"/>
              <a:ext cx="1314450" cy="952500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endParaRPr lang="es-MX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29 Cuadro de texto"/>
            <p:cNvSpPr txBox="1"/>
            <p:nvPr/>
          </p:nvSpPr>
          <p:spPr>
            <a:xfrm>
              <a:off x="5382666" y="238125"/>
              <a:ext cx="1962150" cy="23812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MX" sz="900" b="1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Revisión: A</a:t>
              </a:r>
              <a:endParaRPr lang="es-MX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30 Cuadro de texto"/>
            <p:cNvSpPr txBox="1"/>
            <p:nvPr/>
          </p:nvSpPr>
          <p:spPr>
            <a:xfrm>
              <a:off x="5382666" y="476250"/>
              <a:ext cx="1962150" cy="23812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MX" sz="9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Fecha de Emisión: 19/04/2016</a:t>
              </a:r>
              <a:endParaRPr lang="es-MX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31 Cuadro de texto"/>
            <p:cNvSpPr txBox="1"/>
            <p:nvPr/>
          </p:nvSpPr>
          <p:spPr>
            <a:xfrm>
              <a:off x="5382666" y="714375"/>
              <a:ext cx="1962150" cy="23812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MX" sz="9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Control: Electrónico</a:t>
              </a:r>
              <a:endParaRPr lang="es-MX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21" name="71 Imagen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39565"/>
            <a:ext cx="1174115" cy="742950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4668372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44623" y="1340768"/>
            <a:ext cx="7543801" cy="4896544"/>
          </a:xfrm>
          <a:solidFill>
            <a:schemeClr val="bg1"/>
          </a:solidFill>
        </p:spPr>
        <p:txBody>
          <a:bodyPr>
            <a:normAutofit fontScale="85000" lnSpcReduction="20000"/>
          </a:bodyPr>
          <a:lstStyle/>
          <a:p>
            <a:r>
              <a:rPr lang="es-MX" dirty="0"/>
              <a:t>CRONOGRAMA</a:t>
            </a:r>
          </a:p>
          <a:p>
            <a:r>
              <a:rPr lang="es-MX" dirty="0"/>
              <a:t>Consiste en delimitar el tiempo que comprenderá cada una de las actividades para el desarrollo del proyecto, así como de la fecha aproximada en que concluirá.</a:t>
            </a:r>
            <a:br>
              <a:rPr lang="es-MX" dirty="0"/>
            </a:br>
            <a:r>
              <a:rPr lang="es-MX" dirty="0"/>
              <a:t/>
            </a:r>
            <a:br>
              <a:rPr lang="es-MX" dirty="0"/>
            </a:br>
            <a:r>
              <a:rPr lang="es-MX" dirty="0"/>
              <a:t>PRESUPUESTO </a:t>
            </a:r>
          </a:p>
          <a:p>
            <a:r>
              <a:rPr lang="es-MX" dirty="0"/>
              <a:t>Es el calculo de los gastos que requieran los recursos implicados en el proyecto, haciendo referencia de quien aportara el costo del mismo.</a:t>
            </a:r>
            <a:br>
              <a:rPr lang="es-MX" dirty="0"/>
            </a:br>
            <a:endParaRPr lang="es-MX" dirty="0"/>
          </a:p>
          <a:p>
            <a:r>
              <a:rPr lang="es-MX" dirty="0"/>
              <a:t>(opcional de acuerdo al proyecto).</a:t>
            </a:r>
            <a:br>
              <a:rPr lang="es-MX" dirty="0"/>
            </a:br>
            <a:r>
              <a:rPr lang="es-MX" dirty="0"/>
              <a:t/>
            </a:r>
            <a:br>
              <a:rPr lang="es-MX" dirty="0"/>
            </a:br>
            <a:r>
              <a:rPr lang="es-MX" dirty="0"/>
              <a:t>BIBLIOGRAFÍA</a:t>
            </a:r>
          </a:p>
          <a:p>
            <a:r>
              <a:rPr lang="es-MX" dirty="0"/>
              <a:t>Determinación de las fuentes que serán consultadas para el desarrollo del proyecto: libros, artículos de revistas, etc. siendo conveniente que estas sean actualizadas. (Apegarse al formato APA).</a:t>
            </a:r>
          </a:p>
        </p:txBody>
      </p:sp>
      <p:grpSp>
        <p:nvGrpSpPr>
          <p:cNvPr id="4" name="65 Grupo"/>
          <p:cNvGrpSpPr/>
          <p:nvPr/>
        </p:nvGrpSpPr>
        <p:grpSpPr>
          <a:xfrm>
            <a:off x="899592" y="44624"/>
            <a:ext cx="7344816" cy="952500"/>
            <a:chOff x="0" y="0"/>
            <a:chExt cx="7344816" cy="952500"/>
          </a:xfrm>
        </p:grpSpPr>
        <p:sp>
          <p:nvSpPr>
            <p:cNvPr id="5" name="25 Cuadro de texto"/>
            <p:cNvSpPr txBox="1"/>
            <p:nvPr/>
          </p:nvSpPr>
          <p:spPr>
            <a:xfrm>
              <a:off x="1314450" y="0"/>
              <a:ext cx="4068216" cy="23812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MX" sz="11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Sistema de Gestión de la Calidad</a:t>
              </a:r>
              <a:endParaRPr lang="es-MX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MX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" name="26 Cuadro de texto"/>
            <p:cNvSpPr txBox="1"/>
            <p:nvPr/>
          </p:nvSpPr>
          <p:spPr>
            <a:xfrm>
              <a:off x="1314450" y="238125"/>
              <a:ext cx="4068216" cy="71437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MX" sz="1100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PRESENTACIÓN DE PROYECTO DE ESTADÍAS</a:t>
              </a:r>
              <a:endParaRPr lang="es-MX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27 Cuadro de texto"/>
            <p:cNvSpPr txBox="1"/>
            <p:nvPr/>
          </p:nvSpPr>
          <p:spPr>
            <a:xfrm>
              <a:off x="5382666" y="0"/>
              <a:ext cx="1962150" cy="23812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MX" sz="9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Código</a:t>
              </a:r>
              <a:r>
                <a:rPr lang="es-MX" sz="900" b="1" dirty="0">
                  <a:cs typeface="Times New Roman" panose="02020603050405020304" pitchFamily="18" charset="0"/>
                </a:rPr>
                <a:t>: IT-VEE-003</a:t>
              </a:r>
            </a:p>
          </p:txBody>
        </p:sp>
        <p:sp>
          <p:nvSpPr>
            <p:cNvPr id="8" name="28 Cuadro de texto"/>
            <p:cNvSpPr txBox="1"/>
            <p:nvPr/>
          </p:nvSpPr>
          <p:spPr>
            <a:xfrm>
              <a:off x="0" y="0"/>
              <a:ext cx="1314450" cy="952500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endParaRPr lang="es-MX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29 Cuadro de texto"/>
            <p:cNvSpPr txBox="1"/>
            <p:nvPr/>
          </p:nvSpPr>
          <p:spPr>
            <a:xfrm>
              <a:off x="5382666" y="238125"/>
              <a:ext cx="1962150" cy="23812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MX" sz="900" b="1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Revisión: A</a:t>
              </a:r>
              <a:endParaRPr lang="es-MX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30 Cuadro de texto"/>
            <p:cNvSpPr txBox="1"/>
            <p:nvPr/>
          </p:nvSpPr>
          <p:spPr>
            <a:xfrm>
              <a:off x="5382666" y="476250"/>
              <a:ext cx="1962150" cy="23812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MX" sz="9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Fecha de Emisión: 19/04/2016</a:t>
              </a:r>
              <a:endParaRPr lang="es-MX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31 Cuadro de texto"/>
            <p:cNvSpPr txBox="1"/>
            <p:nvPr/>
          </p:nvSpPr>
          <p:spPr>
            <a:xfrm>
              <a:off x="5382666" y="714375"/>
              <a:ext cx="1962150" cy="23812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MX" sz="9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Control: Electrónico</a:t>
              </a:r>
              <a:endParaRPr lang="es-MX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12" name="71 Imagen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39565"/>
            <a:ext cx="1174115" cy="742950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4465326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42256"/>
            <a:ext cx="8229600" cy="990600"/>
          </a:xfrm>
        </p:spPr>
        <p:txBody>
          <a:bodyPr>
            <a:normAutofit/>
          </a:bodyPr>
          <a:lstStyle/>
          <a:p>
            <a:r>
              <a:rPr lang="es-MX" dirty="0"/>
              <a:t>Formato del anteproyecto</a:t>
            </a: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3010082"/>
              </p:ext>
            </p:extLst>
          </p:nvPr>
        </p:nvGraphicFramePr>
        <p:xfrm>
          <a:off x="690111" y="2204864"/>
          <a:ext cx="7704856" cy="244827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9839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289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485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33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121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effectLst/>
                        </a:rPr>
                        <a:t>Desarrollo  texto arial 12   </a:t>
                      </a:r>
                      <a:endParaRPr lang="es-MX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effectLst/>
                        </a:rPr>
                        <a:t>Mayúsculas y minúsculas</a:t>
                      </a:r>
                      <a:endParaRPr lang="es-MX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effectLst/>
                        </a:rPr>
                        <a:t>Márgenes superior, inferior y derecho</a:t>
                      </a:r>
                      <a:endParaRPr lang="es-MX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effectLst/>
                        </a:rPr>
                        <a:t>2.5</a:t>
                      </a:r>
                      <a:endParaRPr lang="es-MX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21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effectLst/>
                        </a:rPr>
                        <a:t>Títulos  arial 16</a:t>
                      </a:r>
                      <a:endParaRPr lang="es-MX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effectLst/>
                        </a:rPr>
                        <a:t>Mayúsculas y minúsculas</a:t>
                      </a:r>
                      <a:endParaRPr lang="es-MX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</a:rPr>
                        <a:t>Margen izquierdo</a:t>
                      </a:r>
                      <a:endParaRPr lang="es-MX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</a:rPr>
                        <a:t>3</a:t>
                      </a:r>
                      <a:endParaRPr lang="es-MX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864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effectLst/>
                        </a:rPr>
                        <a:t>Subtítulos arial 14</a:t>
                      </a:r>
                      <a:endParaRPr lang="es-MX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effectLst/>
                        </a:rPr>
                        <a:t>Mayúsculas y minúsculas</a:t>
                      </a:r>
                      <a:endParaRPr lang="es-MX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</a:rPr>
                        <a:t>Interlineado</a:t>
                      </a:r>
                      <a:endParaRPr lang="es-MX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</a:rPr>
                        <a:t>1.5</a:t>
                      </a:r>
                      <a:endParaRPr lang="es-MX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1115616" y="5085184"/>
            <a:ext cx="7128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Nota: La redacción y desarrollo del proyecto será en tercera persona. </a:t>
            </a:r>
          </a:p>
        </p:txBody>
      </p:sp>
      <p:grpSp>
        <p:nvGrpSpPr>
          <p:cNvPr id="7" name="65 Grupo"/>
          <p:cNvGrpSpPr/>
          <p:nvPr/>
        </p:nvGrpSpPr>
        <p:grpSpPr>
          <a:xfrm>
            <a:off x="899592" y="44624"/>
            <a:ext cx="7344816" cy="952500"/>
            <a:chOff x="0" y="0"/>
            <a:chExt cx="7344816" cy="952500"/>
          </a:xfrm>
        </p:grpSpPr>
        <p:sp>
          <p:nvSpPr>
            <p:cNvPr id="8" name="25 Cuadro de texto"/>
            <p:cNvSpPr txBox="1"/>
            <p:nvPr/>
          </p:nvSpPr>
          <p:spPr>
            <a:xfrm>
              <a:off x="1314450" y="0"/>
              <a:ext cx="4068216" cy="23812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MX" sz="11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Sistema de Gestión de la Calidad</a:t>
              </a:r>
              <a:endParaRPr lang="es-MX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MX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" name="26 Cuadro de texto"/>
            <p:cNvSpPr txBox="1"/>
            <p:nvPr/>
          </p:nvSpPr>
          <p:spPr>
            <a:xfrm>
              <a:off x="1314450" y="238125"/>
              <a:ext cx="4068216" cy="71437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MX" sz="1100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PRESENTACIÓN DE PROYECTO DE ESTADÍAS</a:t>
              </a:r>
              <a:endParaRPr lang="es-MX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27 Cuadro de texto"/>
            <p:cNvSpPr txBox="1"/>
            <p:nvPr/>
          </p:nvSpPr>
          <p:spPr>
            <a:xfrm>
              <a:off x="5382666" y="0"/>
              <a:ext cx="1962150" cy="23812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MX" sz="9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Código</a:t>
              </a:r>
              <a:r>
                <a:rPr lang="es-MX" sz="900" b="1" dirty="0">
                  <a:cs typeface="Times New Roman" panose="02020603050405020304" pitchFamily="18" charset="0"/>
                </a:rPr>
                <a:t>: IT-VEE-003</a:t>
              </a:r>
            </a:p>
          </p:txBody>
        </p:sp>
        <p:sp>
          <p:nvSpPr>
            <p:cNvPr id="11" name="28 Cuadro de texto"/>
            <p:cNvSpPr txBox="1"/>
            <p:nvPr/>
          </p:nvSpPr>
          <p:spPr>
            <a:xfrm>
              <a:off x="0" y="0"/>
              <a:ext cx="1314450" cy="952500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endParaRPr lang="es-MX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29 Cuadro de texto"/>
            <p:cNvSpPr txBox="1"/>
            <p:nvPr/>
          </p:nvSpPr>
          <p:spPr>
            <a:xfrm>
              <a:off x="5382666" y="238125"/>
              <a:ext cx="1962150" cy="23812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MX" sz="900" b="1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Revisión: A</a:t>
              </a:r>
              <a:endParaRPr lang="es-MX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30 Cuadro de texto"/>
            <p:cNvSpPr txBox="1"/>
            <p:nvPr/>
          </p:nvSpPr>
          <p:spPr>
            <a:xfrm>
              <a:off x="5382666" y="476250"/>
              <a:ext cx="1962150" cy="23812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MX" sz="9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Fecha de Emisión: 19/04/2016</a:t>
              </a:r>
              <a:endParaRPr lang="es-MX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31 Cuadro de texto"/>
            <p:cNvSpPr txBox="1"/>
            <p:nvPr/>
          </p:nvSpPr>
          <p:spPr>
            <a:xfrm>
              <a:off x="5382666" y="714375"/>
              <a:ext cx="1962150" cy="23812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MX" sz="9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Control: Electrónico</a:t>
              </a:r>
              <a:endParaRPr lang="es-MX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15" name="71 Imagen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39565"/>
            <a:ext cx="1174115" cy="742950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3492123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67871" y="1280284"/>
            <a:ext cx="7376537" cy="990600"/>
          </a:xfrm>
        </p:spPr>
        <p:txBody>
          <a:bodyPr/>
          <a:lstStyle/>
          <a:p>
            <a:r>
              <a:rPr lang="es-MX" dirty="0"/>
              <a:t>¿Qué es el anteproyecto?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71600" y="2392288"/>
            <a:ext cx="7272808" cy="3917032"/>
          </a:xfrm>
        </p:spPr>
        <p:txBody>
          <a:bodyPr/>
          <a:lstStyle/>
          <a:p>
            <a:endParaRPr lang="es-MX" dirty="0"/>
          </a:p>
          <a:p>
            <a:pPr algn="just"/>
            <a:r>
              <a:rPr lang="es-MX" dirty="0"/>
              <a:t>Es la forma preliminar de un proyecto que se presenta para la revisión y autorización.</a:t>
            </a:r>
          </a:p>
          <a:p>
            <a:pPr algn="just"/>
            <a:r>
              <a:rPr lang="es-MX" dirty="0"/>
              <a:t>Una vez autorizado, adopta el nombre de proyecto. </a:t>
            </a:r>
          </a:p>
          <a:p>
            <a:pPr algn="just"/>
            <a:r>
              <a:rPr lang="es-MX" dirty="0"/>
              <a:t>Para realizar un anteproyecto se deben de tener en cuenta los siguientes pasos:</a:t>
            </a:r>
            <a:br>
              <a:rPr lang="es-MX" dirty="0"/>
            </a:b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grpSp>
        <p:nvGrpSpPr>
          <p:cNvPr id="14" name="65 Grupo"/>
          <p:cNvGrpSpPr/>
          <p:nvPr/>
        </p:nvGrpSpPr>
        <p:grpSpPr>
          <a:xfrm>
            <a:off x="899592" y="44624"/>
            <a:ext cx="7344816" cy="952500"/>
            <a:chOff x="0" y="0"/>
            <a:chExt cx="7344816" cy="952500"/>
          </a:xfrm>
        </p:grpSpPr>
        <p:sp>
          <p:nvSpPr>
            <p:cNvPr id="15" name="25 Cuadro de texto"/>
            <p:cNvSpPr txBox="1"/>
            <p:nvPr/>
          </p:nvSpPr>
          <p:spPr>
            <a:xfrm>
              <a:off x="1314450" y="0"/>
              <a:ext cx="4068216" cy="23812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MX" sz="11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Sistema de Gestión de la Calidad</a:t>
              </a:r>
              <a:endParaRPr lang="es-MX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MX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6" name="26 Cuadro de texto"/>
            <p:cNvSpPr txBox="1"/>
            <p:nvPr/>
          </p:nvSpPr>
          <p:spPr>
            <a:xfrm>
              <a:off x="1314450" y="238125"/>
              <a:ext cx="4068216" cy="71437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MX" sz="1100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PRESENTACIÓN DE PROYECTO DE ESTADÍAS</a:t>
              </a:r>
              <a:endParaRPr lang="es-MX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27 Cuadro de texto"/>
            <p:cNvSpPr txBox="1"/>
            <p:nvPr/>
          </p:nvSpPr>
          <p:spPr>
            <a:xfrm>
              <a:off x="5382666" y="0"/>
              <a:ext cx="1962150" cy="23812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MX" sz="9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Código</a:t>
              </a:r>
              <a:r>
                <a:rPr lang="es-MX" sz="900" b="1" dirty="0">
                  <a:cs typeface="Times New Roman" panose="02020603050405020304" pitchFamily="18" charset="0"/>
                </a:rPr>
                <a:t>: IT-VEE-003</a:t>
              </a:r>
            </a:p>
          </p:txBody>
        </p:sp>
        <p:sp>
          <p:nvSpPr>
            <p:cNvPr id="18" name="28 Cuadro de texto"/>
            <p:cNvSpPr txBox="1"/>
            <p:nvPr/>
          </p:nvSpPr>
          <p:spPr>
            <a:xfrm>
              <a:off x="0" y="0"/>
              <a:ext cx="1314450" cy="952500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endParaRPr lang="es-MX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29 Cuadro de texto"/>
            <p:cNvSpPr txBox="1"/>
            <p:nvPr/>
          </p:nvSpPr>
          <p:spPr>
            <a:xfrm>
              <a:off x="5382666" y="238125"/>
              <a:ext cx="1962150" cy="23812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MX" sz="900" b="1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Revisión: A</a:t>
              </a:r>
              <a:endParaRPr lang="es-MX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30 Cuadro de texto"/>
            <p:cNvSpPr txBox="1"/>
            <p:nvPr/>
          </p:nvSpPr>
          <p:spPr>
            <a:xfrm>
              <a:off x="5382666" y="476250"/>
              <a:ext cx="1962150" cy="23812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MX" sz="9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Fecha de Emisión: 19/04/2016</a:t>
              </a:r>
              <a:endParaRPr lang="es-MX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31 Cuadro de texto"/>
            <p:cNvSpPr txBox="1"/>
            <p:nvPr/>
          </p:nvSpPr>
          <p:spPr>
            <a:xfrm>
              <a:off x="5382666" y="714375"/>
              <a:ext cx="1962150" cy="23812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MX" sz="9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Control: Electrónico</a:t>
              </a:r>
              <a:endParaRPr lang="es-MX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22" name="71 Imagen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39565"/>
            <a:ext cx="1174115" cy="742950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1592548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00100" y="1150700"/>
            <a:ext cx="7543800" cy="1054164"/>
          </a:xfrm>
        </p:spPr>
        <p:txBody>
          <a:bodyPr/>
          <a:lstStyle/>
          <a:p>
            <a:r>
              <a:rPr lang="es-MX" b="1" dirty="0">
                <a:solidFill>
                  <a:schemeClr val="accent2">
                    <a:lumMod val="75000"/>
                  </a:schemeClr>
                </a:solidFill>
              </a:rPr>
              <a:t>Lineamientos generales.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2132857"/>
            <a:ext cx="8064896" cy="4464495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s-ES" dirty="0"/>
              <a:t>El anteproyecto de la memoria de estadías es una manera de reportar las actividades que el alumno(a) realizará en el periodo de Estadía. 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s-ES" dirty="0"/>
              <a:t>Se autorizará como Proyecto de Estadía una vez que el anteproyecto sea evaluado por el asesor académico correspondiente.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s-MX" dirty="0"/>
              <a:t>El anteproyecto no debe ser mayor a 10 cuartillas.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s-ES" dirty="0"/>
              <a:t>Deberá estar firmado por el asesor industrial al presentarlo a su asesor académico.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s-ES" dirty="0"/>
              <a:t>El anteproyecto se quedara como evidencia en formato original en </a:t>
            </a:r>
            <a:r>
              <a:rPr lang="es-ES" dirty="0">
                <a:solidFill>
                  <a:srgbClr val="FF0000"/>
                </a:solidFill>
              </a:rPr>
              <a:t>la Oficina de Estadías como parte del expediente</a:t>
            </a:r>
            <a:r>
              <a:rPr lang="es-ES" dirty="0"/>
              <a:t>, y con copia (electrónica) para  el asesor académico una vez tenga las firmas de </a:t>
            </a:r>
            <a:r>
              <a:rPr lang="es-ES" dirty="0" smtClean="0"/>
              <a:t>autorizado POR AMBOS ASESORES.</a:t>
            </a:r>
            <a:endParaRPr lang="es-ES" dirty="0"/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endParaRPr lang="es-MX" dirty="0"/>
          </a:p>
        </p:txBody>
      </p:sp>
      <p:grpSp>
        <p:nvGrpSpPr>
          <p:cNvPr id="14" name="65 Grupo"/>
          <p:cNvGrpSpPr/>
          <p:nvPr/>
        </p:nvGrpSpPr>
        <p:grpSpPr>
          <a:xfrm>
            <a:off x="899592" y="44624"/>
            <a:ext cx="7344816" cy="952500"/>
            <a:chOff x="0" y="0"/>
            <a:chExt cx="7344816" cy="952500"/>
          </a:xfrm>
        </p:grpSpPr>
        <p:sp>
          <p:nvSpPr>
            <p:cNvPr id="15" name="25 Cuadro de texto"/>
            <p:cNvSpPr txBox="1"/>
            <p:nvPr/>
          </p:nvSpPr>
          <p:spPr>
            <a:xfrm>
              <a:off x="1314450" y="0"/>
              <a:ext cx="4068216" cy="23812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MX" sz="11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Sistema de Gestión de la Calidad</a:t>
              </a:r>
              <a:endParaRPr lang="es-MX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MX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6" name="26 Cuadro de texto"/>
            <p:cNvSpPr txBox="1"/>
            <p:nvPr/>
          </p:nvSpPr>
          <p:spPr>
            <a:xfrm>
              <a:off x="1314450" y="238125"/>
              <a:ext cx="4068216" cy="71437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MX" sz="1100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PRESENTACIÓN DE PROYECTO DE ESTADÍAS</a:t>
              </a:r>
              <a:endParaRPr lang="es-MX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27 Cuadro de texto"/>
            <p:cNvSpPr txBox="1"/>
            <p:nvPr/>
          </p:nvSpPr>
          <p:spPr>
            <a:xfrm>
              <a:off x="5382666" y="0"/>
              <a:ext cx="1962150" cy="23812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MX" sz="9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Código</a:t>
              </a:r>
              <a:r>
                <a:rPr lang="es-MX" sz="900" b="1" dirty="0">
                  <a:cs typeface="Times New Roman" panose="02020603050405020304" pitchFamily="18" charset="0"/>
                </a:rPr>
                <a:t>: IT-VEE-003</a:t>
              </a:r>
            </a:p>
          </p:txBody>
        </p:sp>
        <p:sp>
          <p:nvSpPr>
            <p:cNvPr id="18" name="28 Cuadro de texto"/>
            <p:cNvSpPr txBox="1"/>
            <p:nvPr/>
          </p:nvSpPr>
          <p:spPr>
            <a:xfrm>
              <a:off x="0" y="0"/>
              <a:ext cx="1314450" cy="952500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endParaRPr lang="es-MX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29 Cuadro de texto"/>
            <p:cNvSpPr txBox="1"/>
            <p:nvPr/>
          </p:nvSpPr>
          <p:spPr>
            <a:xfrm>
              <a:off x="5382666" y="238125"/>
              <a:ext cx="1962150" cy="23812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MX" sz="900" b="1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Revisión: A</a:t>
              </a:r>
              <a:endParaRPr lang="es-MX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30 Cuadro de texto"/>
            <p:cNvSpPr txBox="1"/>
            <p:nvPr/>
          </p:nvSpPr>
          <p:spPr>
            <a:xfrm>
              <a:off x="5382666" y="476250"/>
              <a:ext cx="1962150" cy="23812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MX" sz="9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Fecha de Emisión: 19/04/2016</a:t>
              </a:r>
              <a:endParaRPr lang="es-MX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31 Cuadro de texto"/>
            <p:cNvSpPr txBox="1"/>
            <p:nvPr/>
          </p:nvSpPr>
          <p:spPr>
            <a:xfrm>
              <a:off x="5382666" y="714375"/>
              <a:ext cx="1962150" cy="23812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MX" sz="9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Control: Electrónico</a:t>
              </a:r>
              <a:endParaRPr lang="es-MX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22" name="71 Imagen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39565"/>
            <a:ext cx="1174115" cy="742950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3633806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2960" y="852034"/>
            <a:ext cx="7543800" cy="910148"/>
          </a:xfrm>
        </p:spPr>
        <p:txBody>
          <a:bodyPr>
            <a:normAutofit/>
          </a:bodyPr>
          <a:lstStyle/>
          <a:p>
            <a:r>
              <a:rPr lang="es-MX" dirty="0"/>
              <a:t>Portada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62412" y="1617091"/>
            <a:ext cx="8064896" cy="4608513"/>
          </a:xfrm>
        </p:spPr>
        <p:txBody>
          <a:bodyPr>
            <a:noAutofit/>
          </a:bodyPr>
          <a:lstStyle/>
          <a:p>
            <a:pPr algn="just"/>
            <a:r>
              <a:rPr lang="es-MX" sz="1400" dirty="0"/>
              <a:t>Es la cara del documento, en el cual se proporciona la información con mayor detalle de la obra, del autor y de la empresa donde se realizó la estadía; en la misma se deben contemplar los siguientes datos: </a:t>
            </a:r>
          </a:p>
          <a:p>
            <a:pPr algn="just"/>
            <a:r>
              <a:rPr lang="es-MX" sz="1400" dirty="0"/>
              <a:t>Logotipo de la universidad. (Esquina Superior  izquierda)</a:t>
            </a:r>
          </a:p>
          <a:p>
            <a:pPr algn="just"/>
            <a:r>
              <a:rPr lang="es-MX" sz="1400" dirty="0"/>
              <a:t>Logotipo del programa educativo.(Esquina superior derecha)</a:t>
            </a:r>
          </a:p>
          <a:p>
            <a:pPr algn="just"/>
            <a:r>
              <a:rPr lang="es-MX" sz="1400" dirty="0"/>
              <a:t>Nombre de la universidad. (Arial 24, negrita centrado)</a:t>
            </a:r>
          </a:p>
          <a:p>
            <a:pPr algn="just"/>
            <a:r>
              <a:rPr lang="es-MX" sz="1400" dirty="0"/>
              <a:t>Nombre del programa educativo.  (Arial 18, negritas, centrado)</a:t>
            </a:r>
          </a:p>
          <a:p>
            <a:pPr algn="just"/>
            <a:r>
              <a:rPr lang="es-MX" sz="1400" dirty="0"/>
              <a:t>Nombre del proyecto (Arial 16, centrado, entre comillas).</a:t>
            </a:r>
          </a:p>
          <a:p>
            <a:pPr algn="just"/>
            <a:r>
              <a:rPr lang="es-MX" sz="1400" dirty="0"/>
              <a:t>Nombre de la alumno(a):</a:t>
            </a:r>
            <a:endParaRPr lang="es-MX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s-MX" sz="1400" dirty="0"/>
              <a:t>No. de control escolar:</a:t>
            </a:r>
            <a:endParaRPr lang="es-MX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s-MX" sz="1400" dirty="0"/>
              <a:t>Nombre de la empresa:</a:t>
            </a:r>
            <a:endParaRPr lang="es-MX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s-MX" sz="1400" dirty="0"/>
              <a:t>Asesor académico:</a:t>
            </a:r>
            <a:endParaRPr lang="es-MX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s-MX" sz="1400" dirty="0"/>
              <a:t>Asesor industrial:</a:t>
            </a:r>
            <a:endParaRPr lang="es-MX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s-MX" sz="1400" dirty="0"/>
              <a:t>Lugar y fecha (periodo de la estadía)</a:t>
            </a:r>
          </a:p>
          <a:p>
            <a:pPr algn="just"/>
            <a:endParaRPr lang="es-MX" sz="1400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es-MX" sz="1400" dirty="0">
                <a:solidFill>
                  <a:srgbClr val="FF0000"/>
                </a:solidFill>
              </a:rPr>
              <a:t>Indicación: La portada no lleva numeración.</a:t>
            </a:r>
          </a:p>
          <a:p>
            <a:pPr marL="0" indent="0" algn="just">
              <a:buNone/>
            </a:pPr>
            <a:r>
              <a:rPr lang="es-MX" sz="1400" dirty="0">
                <a:solidFill>
                  <a:srgbClr val="FF0000"/>
                </a:solidFill>
              </a:rPr>
              <a:t>Primera letra de cada palabra en mayúsculas.</a:t>
            </a:r>
          </a:p>
          <a:p>
            <a:endParaRPr lang="es-MX" sz="1400" dirty="0"/>
          </a:p>
        </p:txBody>
      </p:sp>
      <p:sp>
        <p:nvSpPr>
          <p:cNvPr id="5" name="CuadroTexto 4"/>
          <p:cNvSpPr txBox="1"/>
          <p:nvPr/>
        </p:nvSpPr>
        <p:spPr>
          <a:xfrm>
            <a:off x="3995936" y="4041938"/>
            <a:ext cx="1944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/>
              <a:t>(Arial 14, cursiva, negrita, centrado)</a:t>
            </a:r>
          </a:p>
        </p:txBody>
      </p:sp>
      <p:sp>
        <p:nvSpPr>
          <p:cNvPr id="6" name="Cerrar llave 5"/>
          <p:cNvSpPr/>
          <p:nvPr/>
        </p:nvSpPr>
        <p:spPr>
          <a:xfrm>
            <a:off x="3678063" y="3573016"/>
            <a:ext cx="288032" cy="158417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pSp>
        <p:nvGrpSpPr>
          <p:cNvPr id="26" name="65 Grupo"/>
          <p:cNvGrpSpPr/>
          <p:nvPr/>
        </p:nvGrpSpPr>
        <p:grpSpPr>
          <a:xfrm>
            <a:off x="899592" y="44624"/>
            <a:ext cx="7344816" cy="952500"/>
            <a:chOff x="0" y="0"/>
            <a:chExt cx="7344816" cy="952500"/>
          </a:xfrm>
        </p:grpSpPr>
        <p:sp>
          <p:nvSpPr>
            <p:cNvPr id="27" name="25 Cuadro de texto"/>
            <p:cNvSpPr txBox="1"/>
            <p:nvPr/>
          </p:nvSpPr>
          <p:spPr>
            <a:xfrm>
              <a:off x="1314450" y="0"/>
              <a:ext cx="4068216" cy="23812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MX" sz="11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Sistema de Gestión de la Calidad</a:t>
              </a:r>
              <a:endParaRPr lang="es-MX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MX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28" name="26 Cuadro de texto"/>
            <p:cNvSpPr txBox="1"/>
            <p:nvPr/>
          </p:nvSpPr>
          <p:spPr>
            <a:xfrm>
              <a:off x="1314450" y="238125"/>
              <a:ext cx="4068216" cy="71437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MX" sz="1100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PRESENTACIÓN DE PROYECTO DE ESTADÍAS</a:t>
              </a:r>
              <a:endParaRPr lang="es-MX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27 Cuadro de texto"/>
            <p:cNvSpPr txBox="1"/>
            <p:nvPr/>
          </p:nvSpPr>
          <p:spPr>
            <a:xfrm>
              <a:off x="5382666" y="0"/>
              <a:ext cx="1962150" cy="23812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MX" sz="9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Código</a:t>
              </a:r>
              <a:r>
                <a:rPr lang="es-MX" sz="900" b="1" dirty="0">
                  <a:cs typeface="Times New Roman" panose="02020603050405020304" pitchFamily="18" charset="0"/>
                </a:rPr>
                <a:t>: IT-VEE-003</a:t>
              </a:r>
            </a:p>
          </p:txBody>
        </p:sp>
        <p:sp>
          <p:nvSpPr>
            <p:cNvPr id="30" name="28 Cuadro de texto"/>
            <p:cNvSpPr txBox="1"/>
            <p:nvPr/>
          </p:nvSpPr>
          <p:spPr>
            <a:xfrm>
              <a:off x="0" y="0"/>
              <a:ext cx="1314450" cy="952500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endParaRPr lang="es-MX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29 Cuadro de texto"/>
            <p:cNvSpPr txBox="1"/>
            <p:nvPr/>
          </p:nvSpPr>
          <p:spPr>
            <a:xfrm>
              <a:off x="5382666" y="238125"/>
              <a:ext cx="1962150" cy="23812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MX" sz="900" b="1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Revisión: A</a:t>
              </a:r>
              <a:endParaRPr lang="es-MX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30 Cuadro de texto"/>
            <p:cNvSpPr txBox="1"/>
            <p:nvPr/>
          </p:nvSpPr>
          <p:spPr>
            <a:xfrm>
              <a:off x="5382666" y="476250"/>
              <a:ext cx="1962150" cy="23812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MX" sz="9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Fecha de Emisión: 19/04/2016</a:t>
              </a:r>
              <a:endParaRPr lang="es-MX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31 Cuadro de texto"/>
            <p:cNvSpPr txBox="1"/>
            <p:nvPr/>
          </p:nvSpPr>
          <p:spPr>
            <a:xfrm>
              <a:off x="5382666" y="714375"/>
              <a:ext cx="1962150" cy="23812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MX" sz="9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Control: Electrónico</a:t>
              </a:r>
              <a:endParaRPr lang="es-MX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4" name="71 Imagen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39565"/>
            <a:ext cx="1174115" cy="742950"/>
          </a:xfrm>
          <a:prstGeom prst="rect">
            <a:avLst/>
          </a:prstGeom>
          <a:noFill/>
          <a:ln>
            <a:noFill/>
          </a:ln>
          <a:extLst/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45892" y="3212976"/>
            <a:ext cx="2291541" cy="3035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398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97643" y="1057538"/>
            <a:ext cx="6602749" cy="990600"/>
          </a:xfrm>
        </p:spPr>
        <p:txBody>
          <a:bodyPr>
            <a:normAutofit/>
          </a:bodyPr>
          <a:lstStyle/>
          <a:p>
            <a:r>
              <a:rPr lang="es-MX" dirty="0"/>
              <a:t>Índice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524849" y="2420888"/>
            <a:ext cx="6196405" cy="3541991"/>
          </a:xfrm>
        </p:spPr>
        <p:txBody>
          <a:bodyPr>
            <a:normAutofit/>
          </a:bodyPr>
          <a:lstStyle/>
          <a:p>
            <a:pPr algn="just"/>
            <a:r>
              <a:rPr lang="es-MX" dirty="0"/>
              <a:t>Es la lista de los capítulos, subcapítulos y apartados que constituyen la estructura del documento, en relación con el número de la página en que inicia cada uno de ellos.</a:t>
            </a:r>
          </a:p>
          <a:p>
            <a:pPr algn="just"/>
            <a:endParaRPr lang="es-MX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es-MX" dirty="0">
              <a:solidFill>
                <a:srgbClr val="002060"/>
              </a:solidFill>
            </a:endParaRPr>
          </a:p>
        </p:txBody>
      </p:sp>
      <p:grpSp>
        <p:nvGrpSpPr>
          <p:cNvPr id="14" name="65 Grupo"/>
          <p:cNvGrpSpPr/>
          <p:nvPr/>
        </p:nvGrpSpPr>
        <p:grpSpPr>
          <a:xfrm>
            <a:off x="899592" y="44624"/>
            <a:ext cx="7344816" cy="952500"/>
            <a:chOff x="0" y="0"/>
            <a:chExt cx="7344816" cy="952500"/>
          </a:xfrm>
        </p:grpSpPr>
        <p:sp>
          <p:nvSpPr>
            <p:cNvPr id="15" name="25 Cuadro de texto"/>
            <p:cNvSpPr txBox="1"/>
            <p:nvPr/>
          </p:nvSpPr>
          <p:spPr>
            <a:xfrm>
              <a:off x="1314450" y="0"/>
              <a:ext cx="4068216" cy="23812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MX" sz="11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Sistema de Gestión de la Calidad</a:t>
              </a:r>
              <a:endParaRPr lang="es-MX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MX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6" name="26 Cuadro de texto"/>
            <p:cNvSpPr txBox="1"/>
            <p:nvPr/>
          </p:nvSpPr>
          <p:spPr>
            <a:xfrm>
              <a:off x="1314450" y="238125"/>
              <a:ext cx="4068216" cy="71437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MX" sz="1100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PRESENTACIÓN DE PROYECTO DE ESTADÍAS</a:t>
              </a:r>
              <a:endParaRPr lang="es-MX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27 Cuadro de texto"/>
            <p:cNvSpPr txBox="1"/>
            <p:nvPr/>
          </p:nvSpPr>
          <p:spPr>
            <a:xfrm>
              <a:off x="5382666" y="0"/>
              <a:ext cx="1962150" cy="23812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MX" sz="9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Código</a:t>
              </a:r>
              <a:r>
                <a:rPr lang="es-MX" sz="900" b="1" dirty="0">
                  <a:cs typeface="Times New Roman" panose="02020603050405020304" pitchFamily="18" charset="0"/>
                </a:rPr>
                <a:t>: IT-VEE-003</a:t>
              </a:r>
            </a:p>
          </p:txBody>
        </p:sp>
        <p:sp>
          <p:nvSpPr>
            <p:cNvPr id="18" name="28 Cuadro de texto"/>
            <p:cNvSpPr txBox="1"/>
            <p:nvPr/>
          </p:nvSpPr>
          <p:spPr>
            <a:xfrm>
              <a:off x="0" y="0"/>
              <a:ext cx="1314450" cy="952500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endParaRPr lang="es-MX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29 Cuadro de texto"/>
            <p:cNvSpPr txBox="1"/>
            <p:nvPr/>
          </p:nvSpPr>
          <p:spPr>
            <a:xfrm>
              <a:off x="5382666" y="238125"/>
              <a:ext cx="1962150" cy="23812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MX" sz="900" b="1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Revisión: A</a:t>
              </a:r>
              <a:endParaRPr lang="es-MX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30 Cuadro de texto"/>
            <p:cNvSpPr txBox="1"/>
            <p:nvPr/>
          </p:nvSpPr>
          <p:spPr>
            <a:xfrm>
              <a:off x="5382666" y="476250"/>
              <a:ext cx="1962150" cy="23812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MX" sz="9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Fecha de Emisión: 19/04/2016</a:t>
              </a:r>
              <a:endParaRPr lang="es-MX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31 Cuadro de texto"/>
            <p:cNvSpPr txBox="1"/>
            <p:nvPr/>
          </p:nvSpPr>
          <p:spPr>
            <a:xfrm>
              <a:off x="5382666" y="714375"/>
              <a:ext cx="1962150" cy="23812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MX" sz="9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Control: Electrónico</a:t>
              </a:r>
              <a:endParaRPr lang="es-MX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22" name="71 Imagen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39565"/>
            <a:ext cx="1174115" cy="742950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21418771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59632" y="977920"/>
            <a:ext cx="6984776" cy="990600"/>
          </a:xfrm>
        </p:spPr>
        <p:txBody>
          <a:bodyPr>
            <a:normAutofit/>
          </a:bodyPr>
          <a:lstStyle/>
          <a:p>
            <a:r>
              <a:rPr lang="es-MX" dirty="0"/>
              <a:t>Introducción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71939" y="2479297"/>
            <a:ext cx="6196405" cy="3541991"/>
          </a:xfrm>
        </p:spPr>
        <p:txBody>
          <a:bodyPr>
            <a:normAutofit/>
          </a:bodyPr>
          <a:lstStyle/>
          <a:p>
            <a:pPr algn="just"/>
            <a:r>
              <a:rPr lang="es-MX" dirty="0"/>
              <a:t>Tiene por objeto proporcionar una visión general del documento, lo cual permite que el lector tenga una idea del objetivo del mismo, los elementos que lo conforman y aquella información que el autor considere conveniente para resaltar el interés por leer la obra.</a:t>
            </a:r>
            <a:endParaRPr lang="es-MX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es-MX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es-MX" dirty="0">
                <a:solidFill>
                  <a:srgbClr val="002060"/>
                </a:solidFill>
              </a:rPr>
              <a:t>Nota: Inicio de la numeración de paginas.</a:t>
            </a:r>
          </a:p>
          <a:p>
            <a:pPr marL="0" indent="0">
              <a:buNone/>
            </a:pPr>
            <a:endParaRPr lang="es-MX" dirty="0"/>
          </a:p>
        </p:txBody>
      </p:sp>
      <p:grpSp>
        <p:nvGrpSpPr>
          <p:cNvPr id="14" name="65 Grupo"/>
          <p:cNvGrpSpPr/>
          <p:nvPr/>
        </p:nvGrpSpPr>
        <p:grpSpPr>
          <a:xfrm>
            <a:off x="899592" y="44624"/>
            <a:ext cx="7344816" cy="952500"/>
            <a:chOff x="0" y="0"/>
            <a:chExt cx="7344816" cy="952500"/>
          </a:xfrm>
        </p:grpSpPr>
        <p:sp>
          <p:nvSpPr>
            <p:cNvPr id="15" name="25 Cuadro de texto"/>
            <p:cNvSpPr txBox="1"/>
            <p:nvPr/>
          </p:nvSpPr>
          <p:spPr>
            <a:xfrm>
              <a:off x="1314450" y="0"/>
              <a:ext cx="4068216" cy="23812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MX" sz="11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Sistema de Gestión de la Calidad</a:t>
              </a:r>
              <a:endParaRPr lang="es-MX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MX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6" name="26 Cuadro de texto"/>
            <p:cNvSpPr txBox="1"/>
            <p:nvPr/>
          </p:nvSpPr>
          <p:spPr>
            <a:xfrm>
              <a:off x="1314450" y="238125"/>
              <a:ext cx="4068216" cy="71437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MX" sz="1100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PRESENTACIÓN DE PROYECTO DE ESTADÍAS</a:t>
              </a:r>
              <a:endParaRPr lang="es-MX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27 Cuadro de texto"/>
            <p:cNvSpPr txBox="1"/>
            <p:nvPr/>
          </p:nvSpPr>
          <p:spPr>
            <a:xfrm>
              <a:off x="5382666" y="0"/>
              <a:ext cx="1962150" cy="23812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MX" sz="9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Código</a:t>
              </a:r>
              <a:r>
                <a:rPr lang="es-MX" sz="900" b="1" dirty="0">
                  <a:cs typeface="Times New Roman" panose="02020603050405020304" pitchFamily="18" charset="0"/>
                </a:rPr>
                <a:t>: IT-VEE-003</a:t>
              </a:r>
            </a:p>
          </p:txBody>
        </p:sp>
        <p:sp>
          <p:nvSpPr>
            <p:cNvPr id="18" name="28 Cuadro de texto"/>
            <p:cNvSpPr txBox="1"/>
            <p:nvPr/>
          </p:nvSpPr>
          <p:spPr>
            <a:xfrm>
              <a:off x="0" y="0"/>
              <a:ext cx="1314450" cy="952500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endParaRPr lang="es-MX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29 Cuadro de texto"/>
            <p:cNvSpPr txBox="1"/>
            <p:nvPr/>
          </p:nvSpPr>
          <p:spPr>
            <a:xfrm>
              <a:off x="5382666" y="238125"/>
              <a:ext cx="1962150" cy="23812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MX" sz="900" b="1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Revisión: A</a:t>
              </a:r>
              <a:endParaRPr lang="es-MX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30 Cuadro de texto"/>
            <p:cNvSpPr txBox="1"/>
            <p:nvPr/>
          </p:nvSpPr>
          <p:spPr>
            <a:xfrm>
              <a:off x="5382666" y="476250"/>
              <a:ext cx="1962150" cy="23812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MX" sz="9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Fecha de Emisión: 19/04/2016</a:t>
              </a:r>
              <a:endParaRPr lang="es-MX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31 Cuadro de texto"/>
            <p:cNvSpPr txBox="1"/>
            <p:nvPr/>
          </p:nvSpPr>
          <p:spPr>
            <a:xfrm>
              <a:off x="5382666" y="714375"/>
              <a:ext cx="1962150" cy="23812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MX" sz="9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Control: Electrónico</a:t>
              </a:r>
              <a:endParaRPr lang="es-MX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22" name="71 Imagen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39565"/>
            <a:ext cx="1174115" cy="742950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27310481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43608" y="1348946"/>
            <a:ext cx="7133417" cy="4816358"/>
          </a:xfrm>
        </p:spPr>
        <p:txBody>
          <a:bodyPr/>
          <a:lstStyle/>
          <a:p>
            <a:pPr algn="just"/>
            <a:r>
              <a:rPr lang="es-MX" b="1" dirty="0"/>
              <a:t>TITULO: </a:t>
            </a:r>
            <a:r>
              <a:rPr lang="es-MX" dirty="0"/>
              <a:t>Es el nombre o denominación que se le da al proyecto.</a:t>
            </a:r>
            <a:br>
              <a:rPr lang="es-MX" dirty="0"/>
            </a:br>
            <a:endParaRPr lang="es-MX" dirty="0"/>
          </a:p>
          <a:p>
            <a:pPr algn="just"/>
            <a:endParaRPr lang="es-MX" dirty="0"/>
          </a:p>
          <a:p>
            <a:pPr marL="0" indent="0" algn="just">
              <a:buNone/>
            </a:pPr>
            <a:r>
              <a:rPr lang="es-MX" dirty="0"/>
              <a:t/>
            </a:r>
            <a:br>
              <a:rPr lang="es-MX" dirty="0"/>
            </a:br>
            <a:r>
              <a:rPr lang="es-MX" dirty="0"/>
              <a:t>      </a:t>
            </a:r>
            <a:r>
              <a:rPr lang="es-MX" b="1" dirty="0"/>
              <a:t>ANTECEDENTES: </a:t>
            </a:r>
          </a:p>
          <a:p>
            <a:pPr marL="0" indent="0" algn="just">
              <a:buNone/>
            </a:pPr>
            <a:r>
              <a:rPr lang="es-MX" dirty="0"/>
              <a:t>- Área elegida para la aplicación del proyecto</a:t>
            </a:r>
          </a:p>
          <a:p>
            <a:pPr marL="0" indent="0" algn="just">
              <a:buNone/>
            </a:pPr>
            <a:r>
              <a:rPr lang="es-MX" dirty="0"/>
              <a:t>- Antecedentes que ha tenido el objeto de estudio antes de su investigación.</a:t>
            </a:r>
            <a:br>
              <a:rPr lang="es-MX" dirty="0"/>
            </a:br>
            <a:endParaRPr lang="es-MX" dirty="0"/>
          </a:p>
        </p:txBody>
      </p:sp>
      <p:grpSp>
        <p:nvGrpSpPr>
          <p:cNvPr id="13" name="65 Grupo"/>
          <p:cNvGrpSpPr/>
          <p:nvPr/>
        </p:nvGrpSpPr>
        <p:grpSpPr>
          <a:xfrm>
            <a:off x="899592" y="44624"/>
            <a:ext cx="7344816" cy="952500"/>
            <a:chOff x="0" y="0"/>
            <a:chExt cx="7344816" cy="952500"/>
          </a:xfrm>
        </p:grpSpPr>
        <p:sp>
          <p:nvSpPr>
            <p:cNvPr id="14" name="25 Cuadro de texto"/>
            <p:cNvSpPr txBox="1"/>
            <p:nvPr/>
          </p:nvSpPr>
          <p:spPr>
            <a:xfrm>
              <a:off x="1314450" y="0"/>
              <a:ext cx="4068216" cy="23812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MX" sz="11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Sistema de Gestión de la Calidad</a:t>
              </a:r>
              <a:endParaRPr lang="es-MX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MX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5" name="26 Cuadro de texto"/>
            <p:cNvSpPr txBox="1"/>
            <p:nvPr/>
          </p:nvSpPr>
          <p:spPr>
            <a:xfrm>
              <a:off x="1314450" y="238125"/>
              <a:ext cx="4068216" cy="71437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MX" sz="1100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PRESENTACIÓN DE PROYECTO DE ESTADÍAS</a:t>
              </a:r>
              <a:endParaRPr lang="es-MX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27 Cuadro de texto"/>
            <p:cNvSpPr txBox="1"/>
            <p:nvPr/>
          </p:nvSpPr>
          <p:spPr>
            <a:xfrm>
              <a:off x="5382666" y="0"/>
              <a:ext cx="1962150" cy="23812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MX" sz="9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Código</a:t>
              </a:r>
              <a:r>
                <a:rPr lang="es-MX" sz="900" b="1" dirty="0">
                  <a:cs typeface="Times New Roman" panose="02020603050405020304" pitchFamily="18" charset="0"/>
                </a:rPr>
                <a:t>: IT-VEE-003</a:t>
              </a:r>
            </a:p>
          </p:txBody>
        </p:sp>
        <p:sp>
          <p:nvSpPr>
            <p:cNvPr id="17" name="28 Cuadro de texto"/>
            <p:cNvSpPr txBox="1"/>
            <p:nvPr/>
          </p:nvSpPr>
          <p:spPr>
            <a:xfrm>
              <a:off x="0" y="0"/>
              <a:ext cx="1314450" cy="952500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endParaRPr lang="es-MX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29 Cuadro de texto"/>
            <p:cNvSpPr txBox="1"/>
            <p:nvPr/>
          </p:nvSpPr>
          <p:spPr>
            <a:xfrm>
              <a:off x="5382666" y="238125"/>
              <a:ext cx="1962150" cy="23812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MX" sz="900" b="1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Revisión: A</a:t>
              </a:r>
              <a:endParaRPr lang="es-MX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30 Cuadro de texto"/>
            <p:cNvSpPr txBox="1"/>
            <p:nvPr/>
          </p:nvSpPr>
          <p:spPr>
            <a:xfrm>
              <a:off x="5382666" y="476250"/>
              <a:ext cx="1962150" cy="23812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MX" sz="9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Fecha de Emisión: 19/04/2016</a:t>
              </a:r>
              <a:endParaRPr lang="es-MX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31 Cuadro de texto"/>
            <p:cNvSpPr txBox="1"/>
            <p:nvPr/>
          </p:nvSpPr>
          <p:spPr>
            <a:xfrm>
              <a:off x="5382666" y="714375"/>
              <a:ext cx="1962150" cy="23812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MX" sz="9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Control: Electrónico</a:t>
              </a:r>
              <a:endParaRPr lang="es-MX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21" name="71 Imagen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39565"/>
            <a:ext cx="1174115" cy="742950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14049170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55576" y="1556792"/>
            <a:ext cx="7543801" cy="4248472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es-MX" sz="3500" dirty="0"/>
              <a:t>DEFINICIÓN DEL PROBLEMA:</a:t>
            </a:r>
          </a:p>
          <a:p>
            <a:pPr algn="just"/>
            <a:r>
              <a:rPr lang="es-MX" sz="3500" dirty="0"/>
              <a:t>(Área de oportunidad o mejora)</a:t>
            </a:r>
          </a:p>
          <a:p>
            <a:pPr algn="just"/>
            <a:r>
              <a:rPr lang="es-MX" sz="3500" dirty="0"/>
              <a:t>Analizar y establecer la idea de manera clara, el nivel de profundidad, el periodo y centrarse en el tema objeto de estudio o investigación, para evitar desviarse al tratar un tema muy amplio.</a:t>
            </a:r>
          </a:p>
          <a:p>
            <a:pPr marL="0" indent="0" algn="just">
              <a:buNone/>
            </a:pPr>
            <a:r>
              <a:rPr lang="es-MX" sz="3500" dirty="0"/>
              <a:t/>
            </a:r>
            <a:br>
              <a:rPr lang="es-MX" sz="3500" dirty="0"/>
            </a:br>
            <a:r>
              <a:rPr lang="es-MX" sz="3500" dirty="0"/>
              <a:t/>
            </a:r>
            <a:br>
              <a:rPr lang="es-MX" sz="3500" dirty="0"/>
            </a:br>
            <a:endParaRPr lang="es-MX" sz="3500" dirty="0"/>
          </a:p>
          <a:p>
            <a:pPr marL="0" indent="0" algn="just">
              <a:buNone/>
            </a:pPr>
            <a:r>
              <a:rPr lang="es-MX" sz="3500" dirty="0"/>
              <a:t/>
            </a:r>
            <a:br>
              <a:rPr lang="es-MX" sz="3500" dirty="0"/>
            </a:br>
            <a:r>
              <a:rPr lang="es-MX" sz="3500" dirty="0"/>
              <a:t>JUSTIFICACIÓN</a:t>
            </a:r>
          </a:p>
          <a:p>
            <a:pPr algn="just"/>
            <a:r>
              <a:rPr lang="es-MX" sz="3500" dirty="0"/>
              <a:t>Fundamentación de las razones del por que es importante y trascendente la realización del proyecto, destacando los beneficios que se obtendrán al ser solucionado el problema.</a:t>
            </a:r>
          </a:p>
          <a:p>
            <a:pPr marL="0" indent="0" algn="just">
              <a:buNone/>
            </a:pP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grpSp>
        <p:nvGrpSpPr>
          <p:cNvPr id="13" name="65 Grupo"/>
          <p:cNvGrpSpPr/>
          <p:nvPr/>
        </p:nvGrpSpPr>
        <p:grpSpPr>
          <a:xfrm>
            <a:off x="899592" y="44624"/>
            <a:ext cx="7344816" cy="952500"/>
            <a:chOff x="0" y="0"/>
            <a:chExt cx="7344816" cy="952500"/>
          </a:xfrm>
        </p:grpSpPr>
        <p:sp>
          <p:nvSpPr>
            <p:cNvPr id="14" name="25 Cuadro de texto"/>
            <p:cNvSpPr txBox="1"/>
            <p:nvPr/>
          </p:nvSpPr>
          <p:spPr>
            <a:xfrm>
              <a:off x="1314450" y="0"/>
              <a:ext cx="4068216" cy="23812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MX" sz="11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Sistema de Gestión de la Calidad</a:t>
              </a:r>
              <a:endParaRPr lang="es-MX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MX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5" name="26 Cuadro de texto"/>
            <p:cNvSpPr txBox="1"/>
            <p:nvPr/>
          </p:nvSpPr>
          <p:spPr>
            <a:xfrm>
              <a:off x="1314450" y="238125"/>
              <a:ext cx="4068216" cy="71437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MX" sz="1100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PRESENTACIÓN DE PROYECTO DE ESTADÍAS</a:t>
              </a:r>
              <a:endParaRPr lang="es-MX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27 Cuadro de texto"/>
            <p:cNvSpPr txBox="1"/>
            <p:nvPr/>
          </p:nvSpPr>
          <p:spPr>
            <a:xfrm>
              <a:off x="5382666" y="0"/>
              <a:ext cx="1962150" cy="23812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MX" sz="9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Código</a:t>
              </a:r>
              <a:r>
                <a:rPr lang="es-MX" sz="900" b="1" dirty="0">
                  <a:cs typeface="Times New Roman" panose="02020603050405020304" pitchFamily="18" charset="0"/>
                </a:rPr>
                <a:t>: IT-VEE-003</a:t>
              </a:r>
            </a:p>
          </p:txBody>
        </p:sp>
        <p:sp>
          <p:nvSpPr>
            <p:cNvPr id="17" name="28 Cuadro de texto"/>
            <p:cNvSpPr txBox="1"/>
            <p:nvPr/>
          </p:nvSpPr>
          <p:spPr>
            <a:xfrm>
              <a:off x="0" y="0"/>
              <a:ext cx="1314450" cy="952500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endParaRPr lang="es-MX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29 Cuadro de texto"/>
            <p:cNvSpPr txBox="1"/>
            <p:nvPr/>
          </p:nvSpPr>
          <p:spPr>
            <a:xfrm>
              <a:off x="5382666" y="238125"/>
              <a:ext cx="1962150" cy="23812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MX" sz="900" b="1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Revisión: A</a:t>
              </a:r>
              <a:endParaRPr lang="es-MX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30 Cuadro de texto"/>
            <p:cNvSpPr txBox="1"/>
            <p:nvPr/>
          </p:nvSpPr>
          <p:spPr>
            <a:xfrm>
              <a:off x="5382666" y="476250"/>
              <a:ext cx="1962150" cy="23812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MX" sz="9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Fecha de Emisión: 19/04/2016</a:t>
              </a:r>
              <a:endParaRPr lang="es-MX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31 Cuadro de texto"/>
            <p:cNvSpPr txBox="1"/>
            <p:nvPr/>
          </p:nvSpPr>
          <p:spPr>
            <a:xfrm>
              <a:off x="5382666" y="714375"/>
              <a:ext cx="1962150" cy="23812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MX" sz="9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Control: Electrónico</a:t>
              </a:r>
              <a:endParaRPr lang="es-MX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21" name="71 Imagen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39565"/>
            <a:ext cx="1174115" cy="742950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23543987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3568" y="1556792"/>
            <a:ext cx="7925505" cy="4464496"/>
          </a:xfr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MX" dirty="0"/>
              <a:t>OBJETIVOS</a:t>
            </a:r>
          </a:p>
          <a:p>
            <a:r>
              <a:rPr lang="es-MX" dirty="0"/>
              <a:t> En este apartamento se tiene que dejar claramente establecido que es lo que se pretende lograr o que es lo que se va a obtener con el desarrollo del proyecto. </a:t>
            </a:r>
          </a:p>
          <a:p>
            <a:r>
              <a:rPr lang="es-MX" dirty="0"/>
              <a:t>El objetivo general del proyecto y los objetivos específicos.</a:t>
            </a:r>
            <a:br>
              <a:rPr lang="es-MX" dirty="0"/>
            </a:br>
            <a:r>
              <a:rPr lang="es-MX" dirty="0"/>
              <a:t/>
            </a:r>
            <a:br>
              <a:rPr lang="es-MX" dirty="0"/>
            </a:br>
            <a:endParaRPr lang="es-MX" dirty="0"/>
          </a:p>
          <a:p>
            <a:pPr marL="0" indent="0">
              <a:buNone/>
            </a:pPr>
            <a:r>
              <a:rPr lang="es-MX" dirty="0"/>
              <a:t/>
            </a:r>
            <a:br>
              <a:rPr lang="es-MX" dirty="0"/>
            </a:br>
            <a:r>
              <a:rPr lang="es-MX" dirty="0"/>
              <a:t>ALCANCES Y LIMITACIONES</a:t>
            </a:r>
          </a:p>
          <a:p>
            <a:r>
              <a:rPr lang="es-MX" dirty="0"/>
              <a:t>El alcance define el área o lugar en concreto donde se aplicará el proyecto.</a:t>
            </a:r>
          </a:p>
          <a:p>
            <a:r>
              <a:rPr lang="es-MX" dirty="0"/>
              <a:t>La limitación define dentro de este lugar, la función especifica de la actividad a realizar.</a:t>
            </a:r>
          </a:p>
        </p:txBody>
      </p:sp>
      <p:grpSp>
        <p:nvGrpSpPr>
          <p:cNvPr id="13" name="65 Grupo"/>
          <p:cNvGrpSpPr/>
          <p:nvPr/>
        </p:nvGrpSpPr>
        <p:grpSpPr>
          <a:xfrm>
            <a:off x="899592" y="44624"/>
            <a:ext cx="7344816" cy="952500"/>
            <a:chOff x="0" y="0"/>
            <a:chExt cx="7344816" cy="952500"/>
          </a:xfrm>
        </p:grpSpPr>
        <p:sp>
          <p:nvSpPr>
            <p:cNvPr id="14" name="25 Cuadro de texto"/>
            <p:cNvSpPr txBox="1"/>
            <p:nvPr/>
          </p:nvSpPr>
          <p:spPr>
            <a:xfrm>
              <a:off x="1314450" y="0"/>
              <a:ext cx="4068216" cy="23812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MX" sz="11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Sistema de Gestión de la Calidad</a:t>
              </a:r>
              <a:endParaRPr lang="es-MX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MX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5" name="26 Cuadro de texto"/>
            <p:cNvSpPr txBox="1"/>
            <p:nvPr/>
          </p:nvSpPr>
          <p:spPr>
            <a:xfrm>
              <a:off x="1314450" y="238125"/>
              <a:ext cx="4068216" cy="71437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MX" sz="1100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PRESENTACIÓN DE PROYECTO DE ESTADÍAS</a:t>
              </a:r>
              <a:endParaRPr lang="es-MX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27 Cuadro de texto"/>
            <p:cNvSpPr txBox="1"/>
            <p:nvPr/>
          </p:nvSpPr>
          <p:spPr>
            <a:xfrm>
              <a:off x="5382666" y="0"/>
              <a:ext cx="1962150" cy="23812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MX" sz="9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Código</a:t>
              </a:r>
              <a:r>
                <a:rPr lang="es-MX" sz="900" b="1" dirty="0">
                  <a:cs typeface="Times New Roman" panose="02020603050405020304" pitchFamily="18" charset="0"/>
                </a:rPr>
                <a:t>: IT-VEE-003</a:t>
              </a:r>
            </a:p>
          </p:txBody>
        </p:sp>
        <p:sp>
          <p:nvSpPr>
            <p:cNvPr id="17" name="28 Cuadro de texto"/>
            <p:cNvSpPr txBox="1"/>
            <p:nvPr/>
          </p:nvSpPr>
          <p:spPr>
            <a:xfrm>
              <a:off x="0" y="0"/>
              <a:ext cx="1314450" cy="952500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endParaRPr lang="es-MX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29 Cuadro de texto"/>
            <p:cNvSpPr txBox="1"/>
            <p:nvPr/>
          </p:nvSpPr>
          <p:spPr>
            <a:xfrm>
              <a:off x="5382666" y="238125"/>
              <a:ext cx="1962150" cy="23812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MX" sz="900" b="1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Revisión: A</a:t>
              </a:r>
              <a:endParaRPr lang="es-MX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30 Cuadro de texto"/>
            <p:cNvSpPr txBox="1"/>
            <p:nvPr/>
          </p:nvSpPr>
          <p:spPr>
            <a:xfrm>
              <a:off x="5382666" y="476250"/>
              <a:ext cx="1962150" cy="23812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MX" sz="9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Fecha de Emisión: 19/04/2016</a:t>
              </a:r>
              <a:endParaRPr lang="es-MX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31 Cuadro de texto"/>
            <p:cNvSpPr txBox="1"/>
            <p:nvPr/>
          </p:nvSpPr>
          <p:spPr>
            <a:xfrm>
              <a:off x="5382666" y="714375"/>
              <a:ext cx="1962150" cy="23812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MX" sz="9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Control: Electrónico</a:t>
              </a:r>
              <a:endParaRPr lang="es-MX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21" name="71 Imagen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39565"/>
            <a:ext cx="1174115" cy="742950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18898994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dad">
  <a:themeElements>
    <a:clrScheme name="Claridad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da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1732</TotalTime>
  <Words>928</Words>
  <Application>Microsoft Office PowerPoint</Application>
  <PresentationFormat>Presentación en pantalla (4:3)</PresentationFormat>
  <Paragraphs>162</Paragraphs>
  <Slides>12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7" baseType="lpstr">
      <vt:lpstr>Arial</vt:lpstr>
      <vt:lpstr>Calibri</vt:lpstr>
      <vt:lpstr>Times New Roman</vt:lpstr>
      <vt:lpstr>Wingdings</vt:lpstr>
      <vt:lpstr>Claridad</vt:lpstr>
      <vt:lpstr>Anteproyecto  UT Poanas </vt:lpstr>
      <vt:lpstr>¿Qué es el anteproyecto?</vt:lpstr>
      <vt:lpstr>Lineamientos generales.</vt:lpstr>
      <vt:lpstr>Portada</vt:lpstr>
      <vt:lpstr>Índice</vt:lpstr>
      <vt:lpstr>Introducción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Formato del anteproyecto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Proceso para realizar las estadías</dc:title>
  <dc:creator>Ing.Carrillo</dc:creator>
  <cp:lastModifiedBy>Pc</cp:lastModifiedBy>
  <cp:revision>117</cp:revision>
  <dcterms:created xsi:type="dcterms:W3CDTF">2013-03-14T05:41:18Z</dcterms:created>
  <dcterms:modified xsi:type="dcterms:W3CDTF">2018-05-08T16:53:25Z</dcterms:modified>
</cp:coreProperties>
</file>