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14"/>
  </p:notesMasterIdLst>
  <p:handoutMasterIdLst>
    <p:handoutMasterId r:id="rId15"/>
  </p:handoutMasterIdLst>
  <p:sldIdLst>
    <p:sldId id="296" r:id="rId2"/>
    <p:sldId id="309" r:id="rId3"/>
    <p:sldId id="297" r:id="rId4"/>
    <p:sldId id="299" r:id="rId5"/>
    <p:sldId id="300" r:id="rId6"/>
    <p:sldId id="301" r:id="rId7"/>
    <p:sldId id="310" r:id="rId8"/>
    <p:sldId id="311" r:id="rId9"/>
    <p:sldId id="312" r:id="rId10"/>
    <p:sldId id="313" r:id="rId11"/>
    <p:sldId id="314" r:id="rId12"/>
    <p:sldId id="308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NTEPROYECTO" id="{1BA15B37-FE1E-4607-81FD-1D167C214EB2}">
          <p14:sldIdLst>
            <p14:sldId id="296"/>
            <p14:sldId id="309"/>
            <p14:sldId id="297"/>
            <p14:sldId id="299"/>
            <p14:sldId id="300"/>
            <p14:sldId id="301"/>
            <p14:sldId id="310"/>
            <p14:sldId id="311"/>
            <p14:sldId id="312"/>
            <p14:sldId id="313"/>
            <p14:sldId id="314"/>
            <p14:sldId id="3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FAC0"/>
    <a:srgbClr val="EFF89A"/>
    <a:srgbClr val="B5FBFD"/>
    <a:srgbClr val="F6B0D5"/>
    <a:srgbClr val="DCFA98"/>
    <a:srgbClr val="D3F5C7"/>
    <a:srgbClr val="F87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E2675-05F6-4FDB-8EB7-08A9ADAF759C}" type="datetimeFigureOut">
              <a:rPr lang="es-MX" smtClean="0"/>
              <a:t>08/05/2018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FA646-3151-4252-B648-328A2DF6ED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094416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852B3-B81D-4C58-8516-F1C9E31ECE3E}" type="datetimeFigureOut">
              <a:rPr lang="es-MX" smtClean="0"/>
              <a:t>08/05/2018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2A048-1347-498A-9303-9D50990113D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5442045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2A048-1347-498A-9303-9D50990113D3}" type="slidenum">
              <a:rPr lang="es-MX" smtClean="0"/>
              <a:t>2</a:t>
            </a:fld>
            <a:endParaRPr lang="es-MX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890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EA4A-7F3E-4A34-820F-B85EF6ABDF9F}" type="datetime1">
              <a:rPr lang="es-MX" smtClean="0"/>
              <a:t>08/05/2018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Documento controlado por medios electrónicos. Para uso exclusivo de la Universidad Tecnológica de Poanas</a:t>
            </a: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101F-4634-403A-860F-E16625B27ADF}" type="slidenum">
              <a:rPr lang="es-MX" smtClean="0"/>
              <a:t>‹Nº›</a:t>
            </a:fld>
            <a:endParaRPr lang="es-MX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6354-B313-4DD3-9627-CA95D02359DF}" type="datetime1">
              <a:rPr lang="es-MX" smtClean="0"/>
              <a:t>08/05/2018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Documento controlado por medios electrónicos. Para uso exclusivo de la Universidad Tecnológica de Poanas</a:t>
            </a: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101F-4634-403A-860F-E16625B27AD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439C-B11F-47A1-A7FC-AC431F851038}" type="datetime1">
              <a:rPr lang="es-MX" smtClean="0"/>
              <a:t>08/05/2018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Documento controlado por medios electrónicos. Para uso exclusivo de la Universidad Tecnológica de Poanas</a:t>
            </a: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101F-4634-403A-860F-E16625B27AD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E3641-01A3-4504-89A6-18751EEC778E}" type="datetime1">
              <a:rPr lang="es-MX" smtClean="0"/>
              <a:t>08/05/2018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Documento controlado por medios electrónicos. Para uso exclusivo de la Universidad Tecnológica de Poanas</a:t>
            </a: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101F-4634-403A-860F-E16625B27AD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5257-B9E3-4399-B61C-33E885DAD054}" type="datetime1">
              <a:rPr lang="es-MX" smtClean="0"/>
              <a:t>08/05/2018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Documento controlado por medios electrónicos. Para uso exclusivo de la Universidad Tecnológica de Poanas</a:t>
            </a: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101F-4634-403A-860F-E16625B27ADF}" type="slidenum">
              <a:rPr lang="es-MX" smtClean="0"/>
              <a:t>‹Nº›</a:t>
            </a:fld>
            <a:endParaRPr lang="es-MX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D2D5-9FAE-4782-A152-2FCEA2831F28}" type="datetime1">
              <a:rPr lang="es-MX" smtClean="0"/>
              <a:t>08/05/2018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Documento controlado por medios electrónicos. Para uso exclusivo de la Universidad Tecnológica de Poanas</a:t>
            </a:r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101F-4634-403A-860F-E16625B27AD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5DCE-77E4-4C41-AFAF-3829E676B2B9}" type="datetime1">
              <a:rPr lang="es-MX" smtClean="0"/>
              <a:t>08/05/2018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Documento controlado por medios electrónicos. Para uso exclusivo de la Universidad Tecnológica de Poanas</a:t>
            </a:r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101F-4634-403A-860F-E16625B27ADF}" type="slidenum">
              <a:rPr lang="es-MX" smtClean="0"/>
              <a:t>‹Nº›</a:t>
            </a:fld>
            <a:endParaRPr lang="es-MX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E4CE7-F048-433D-A9D0-2331613FC376}" type="datetime1">
              <a:rPr lang="es-MX" smtClean="0"/>
              <a:t>08/05/2018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Documento controlado por medios electrónicos. Para uso exclusivo de la Universidad Tecnológica de Poanas</a:t>
            </a:r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101F-4634-403A-860F-E16625B27AD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C7B4-C7F7-4EC7-87D7-9D68D9CAF7BE}" type="datetime1">
              <a:rPr lang="es-MX" smtClean="0"/>
              <a:t>08/05/2018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Documento controlado por medios electrónicos. Para uso exclusivo de la Universidad Tecnológica de Poanas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101F-4634-403A-860F-E16625B27AD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F5897-38FF-486A-83ED-177B15CEE250}" type="datetime1">
              <a:rPr lang="es-MX" smtClean="0"/>
              <a:t>08/05/2018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Documento controlado por medios electrónicos. Para uso exclusivo de la Universidad Tecnológica de Poanas</a:t>
            </a:r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101F-4634-403A-860F-E16625B27ADF}" type="slidenum">
              <a:rPr lang="es-MX" smtClean="0"/>
              <a:t>‹Nº›</a:t>
            </a:fld>
            <a:endParaRPr lang="es-MX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2D6DC-CEE3-4FF7-83D0-9D2369CFA0ED}" type="datetime1">
              <a:rPr lang="es-MX" smtClean="0"/>
              <a:t>08/05/2018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Documento controlado por medios electrónicos. Para uso exclusivo de la Universidad Tecnológica de Poanas</a:t>
            </a:r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101F-4634-403A-860F-E16625B27AD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ADCCFB-D35D-475C-8288-5BF32280432E}" type="datetime1">
              <a:rPr lang="es-MX" smtClean="0"/>
              <a:t>08/05/2018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s-MX"/>
              <a:t>Documento controlado por medios electrónicos. Para uso exclusivo de la Universidad Tecnológica de Poanas</a:t>
            </a: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48B101F-4634-403A-860F-E16625B27ADF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>
            <a:spLocks noGrp="1"/>
          </p:cNvSpPr>
          <p:nvPr>
            <p:ph type="ctrTitle"/>
          </p:nvPr>
        </p:nvSpPr>
        <p:spPr>
          <a:xfrm>
            <a:off x="1100242" y="3284984"/>
            <a:ext cx="6295815" cy="1828090"/>
          </a:xfrm>
        </p:spPr>
        <p:txBody>
          <a:bodyPr>
            <a:normAutofit/>
          </a:bodyPr>
          <a:lstStyle/>
          <a:p>
            <a:pPr algn="ctr"/>
            <a:r>
              <a:rPr lang="es-MX" b="1" dirty="0">
                <a:solidFill>
                  <a:schemeClr val="accent2">
                    <a:lumMod val="75000"/>
                  </a:schemeClr>
                </a:solidFill>
              </a:rPr>
              <a:t>Anteproyecto </a:t>
            </a:r>
            <a:br>
              <a:rPr lang="es-MX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MX" b="1" dirty="0">
                <a:solidFill>
                  <a:schemeClr val="accent2">
                    <a:lumMod val="75000"/>
                  </a:schemeClr>
                </a:solidFill>
              </a:rPr>
              <a:t>UT Poanas</a:t>
            </a:r>
          </a:p>
          <a:p>
            <a:pPr algn="ctr"/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5" name="65 Grupo"/>
          <p:cNvGrpSpPr/>
          <p:nvPr/>
        </p:nvGrpSpPr>
        <p:grpSpPr>
          <a:xfrm>
            <a:off x="899592" y="44624"/>
            <a:ext cx="7344816" cy="952500"/>
            <a:chOff x="0" y="0"/>
            <a:chExt cx="7344816" cy="952500"/>
          </a:xfrm>
        </p:grpSpPr>
        <p:sp>
          <p:nvSpPr>
            <p:cNvPr id="6" name="25 Cuadro de texto"/>
            <p:cNvSpPr txBox="1"/>
            <p:nvPr/>
          </p:nvSpPr>
          <p:spPr>
            <a:xfrm>
              <a:off x="1314450" y="0"/>
              <a:ext cx="4068216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Sistema de Gestión de la Calidad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7" name="26 Cuadro de texto"/>
            <p:cNvSpPr txBox="1"/>
            <p:nvPr/>
          </p:nvSpPr>
          <p:spPr>
            <a:xfrm>
              <a:off x="1314450" y="238125"/>
              <a:ext cx="4068216" cy="7143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PRESENTACIÓN DE PROYECTO DE ESTADÍAS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27 Cuadro de texto"/>
            <p:cNvSpPr txBox="1"/>
            <p:nvPr/>
          </p:nvSpPr>
          <p:spPr>
            <a:xfrm>
              <a:off x="5382666" y="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Código</a:t>
              </a:r>
              <a:r>
                <a:rPr lang="es-MX" sz="900" b="1" dirty="0">
                  <a:cs typeface="Times New Roman" panose="02020603050405020304" pitchFamily="18" charset="0"/>
                </a:rPr>
                <a:t>: IT-VEE-003</a:t>
              </a:r>
            </a:p>
          </p:txBody>
        </p:sp>
        <p:sp>
          <p:nvSpPr>
            <p:cNvPr id="9" name="28 Cuadro de texto"/>
            <p:cNvSpPr txBox="1"/>
            <p:nvPr/>
          </p:nvSpPr>
          <p:spPr>
            <a:xfrm>
              <a:off x="0" y="0"/>
              <a:ext cx="1314450" cy="9525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29 Cuadro de texto"/>
            <p:cNvSpPr txBox="1"/>
            <p:nvPr/>
          </p:nvSpPr>
          <p:spPr>
            <a:xfrm>
              <a:off x="5382666" y="23812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Revisión: A</a:t>
              </a: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30 Cuadro de texto"/>
            <p:cNvSpPr txBox="1"/>
            <p:nvPr/>
          </p:nvSpPr>
          <p:spPr>
            <a:xfrm>
              <a:off x="5382666" y="47625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Fecha de Emisión: 19/04/2016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31 Cuadro de texto"/>
            <p:cNvSpPr txBox="1"/>
            <p:nvPr/>
          </p:nvSpPr>
          <p:spPr>
            <a:xfrm>
              <a:off x="5382666" y="71437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Control: Electrónico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13" name="71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9565"/>
            <a:ext cx="1174115" cy="74295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011031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1560" y="1235248"/>
            <a:ext cx="7543801" cy="5065893"/>
          </a:xfrm>
          <a:solidFill>
            <a:schemeClr val="bg1"/>
          </a:solidFill>
        </p:spPr>
        <p:txBody>
          <a:bodyPr/>
          <a:lstStyle/>
          <a:p>
            <a:r>
              <a:rPr lang="es-MX" dirty="0"/>
              <a:t>PROCEDIMIENTO</a:t>
            </a:r>
          </a:p>
          <a:p>
            <a:r>
              <a:rPr lang="es-MX" dirty="0"/>
              <a:t>Es la forma como vamos a realizar las actividades a seguir de acuerdo al objetivo ya descrito, en otras palabras, son la serie de pasos o la secuencia lógica de actividades para el logro del cometido (objetivos).</a:t>
            </a:r>
          </a:p>
          <a:p>
            <a:endParaRPr lang="es-MX" dirty="0"/>
          </a:p>
          <a:p>
            <a:r>
              <a:rPr lang="es-MX" dirty="0"/>
              <a:t/>
            </a:r>
            <a:br>
              <a:rPr lang="es-MX" dirty="0"/>
            </a:br>
            <a:r>
              <a:rPr lang="es-MX" dirty="0"/>
              <a:t>DESCRIPCIÓN DE ACTIVIDADES</a:t>
            </a:r>
          </a:p>
          <a:p>
            <a:r>
              <a:rPr lang="es-MX" dirty="0"/>
              <a:t>Presenta una explicación global de las actividades señaladas en el procedimiento.</a:t>
            </a:r>
          </a:p>
        </p:txBody>
      </p:sp>
      <p:grpSp>
        <p:nvGrpSpPr>
          <p:cNvPr id="13" name="65 Grupo"/>
          <p:cNvGrpSpPr/>
          <p:nvPr/>
        </p:nvGrpSpPr>
        <p:grpSpPr>
          <a:xfrm>
            <a:off x="899592" y="44624"/>
            <a:ext cx="7344816" cy="952500"/>
            <a:chOff x="0" y="0"/>
            <a:chExt cx="7344816" cy="952500"/>
          </a:xfrm>
        </p:grpSpPr>
        <p:sp>
          <p:nvSpPr>
            <p:cNvPr id="14" name="25 Cuadro de texto"/>
            <p:cNvSpPr txBox="1"/>
            <p:nvPr/>
          </p:nvSpPr>
          <p:spPr>
            <a:xfrm>
              <a:off x="1314450" y="0"/>
              <a:ext cx="4068216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Sistema de Gestión de la Calidad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5" name="26 Cuadro de texto"/>
            <p:cNvSpPr txBox="1"/>
            <p:nvPr/>
          </p:nvSpPr>
          <p:spPr>
            <a:xfrm>
              <a:off x="1314450" y="238125"/>
              <a:ext cx="4068216" cy="7143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PRESENTACIÓN DE PROYECTO DE ESTADÍAS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27 Cuadro de texto"/>
            <p:cNvSpPr txBox="1"/>
            <p:nvPr/>
          </p:nvSpPr>
          <p:spPr>
            <a:xfrm>
              <a:off x="5382666" y="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Código</a:t>
              </a:r>
              <a:r>
                <a:rPr lang="es-MX" sz="900" b="1" dirty="0">
                  <a:cs typeface="Times New Roman" panose="02020603050405020304" pitchFamily="18" charset="0"/>
                </a:rPr>
                <a:t>: IT-VEE-003</a:t>
              </a:r>
            </a:p>
          </p:txBody>
        </p:sp>
        <p:sp>
          <p:nvSpPr>
            <p:cNvPr id="17" name="28 Cuadro de texto"/>
            <p:cNvSpPr txBox="1"/>
            <p:nvPr/>
          </p:nvSpPr>
          <p:spPr>
            <a:xfrm>
              <a:off x="0" y="0"/>
              <a:ext cx="1314450" cy="9525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29 Cuadro de texto"/>
            <p:cNvSpPr txBox="1"/>
            <p:nvPr/>
          </p:nvSpPr>
          <p:spPr>
            <a:xfrm>
              <a:off x="5382666" y="23812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Revisión: A</a:t>
              </a: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30 Cuadro de texto"/>
            <p:cNvSpPr txBox="1"/>
            <p:nvPr/>
          </p:nvSpPr>
          <p:spPr>
            <a:xfrm>
              <a:off x="5382666" y="47625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Fecha de Emisión: 19/04/2016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31 Cuadro de texto"/>
            <p:cNvSpPr txBox="1"/>
            <p:nvPr/>
          </p:nvSpPr>
          <p:spPr>
            <a:xfrm>
              <a:off x="5382666" y="71437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Control: Electrónico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1" name="71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9565"/>
            <a:ext cx="1174115" cy="74295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466837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44623" y="1340768"/>
            <a:ext cx="7543801" cy="4896544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r>
              <a:rPr lang="es-MX" dirty="0"/>
              <a:t>CRONOGRAMA</a:t>
            </a:r>
          </a:p>
          <a:p>
            <a:r>
              <a:rPr lang="es-MX" dirty="0"/>
              <a:t>Consiste en delimitar el tiempo que comprenderá cada una de las actividades para el desarrollo del proyecto, así como de la fecha aproximada en que concluirá.</a:t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>PRESUPUESTO </a:t>
            </a:r>
          </a:p>
          <a:p>
            <a:r>
              <a:rPr lang="es-MX" dirty="0"/>
              <a:t>Es el calculo de los gastos que requieran los recursos implicados en el proyecto, haciendo referencia de quien aportara el costo del mismo.</a:t>
            </a:r>
            <a:br>
              <a:rPr lang="es-MX" dirty="0"/>
            </a:br>
            <a:endParaRPr lang="es-MX" dirty="0"/>
          </a:p>
          <a:p>
            <a:r>
              <a:rPr lang="es-MX" dirty="0"/>
              <a:t>(opcional de acuerdo al proyecto).</a:t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>BIBLIOGRAFÍA</a:t>
            </a:r>
          </a:p>
          <a:p>
            <a:r>
              <a:rPr lang="es-MX" dirty="0"/>
              <a:t>Determinación de las fuentes que serán consultadas para el desarrollo del proyecto: libros, artículos de revistas, etc. siendo conveniente que estas sean actualizadas. (Apegarse al formato APA).</a:t>
            </a:r>
          </a:p>
        </p:txBody>
      </p:sp>
      <p:grpSp>
        <p:nvGrpSpPr>
          <p:cNvPr id="4" name="65 Grupo"/>
          <p:cNvGrpSpPr/>
          <p:nvPr/>
        </p:nvGrpSpPr>
        <p:grpSpPr>
          <a:xfrm>
            <a:off x="899592" y="44624"/>
            <a:ext cx="7344816" cy="952500"/>
            <a:chOff x="0" y="0"/>
            <a:chExt cx="7344816" cy="952500"/>
          </a:xfrm>
        </p:grpSpPr>
        <p:sp>
          <p:nvSpPr>
            <p:cNvPr id="5" name="25 Cuadro de texto"/>
            <p:cNvSpPr txBox="1"/>
            <p:nvPr/>
          </p:nvSpPr>
          <p:spPr>
            <a:xfrm>
              <a:off x="1314450" y="0"/>
              <a:ext cx="4068216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Sistema de Gestión de la Calidad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" name="26 Cuadro de texto"/>
            <p:cNvSpPr txBox="1"/>
            <p:nvPr/>
          </p:nvSpPr>
          <p:spPr>
            <a:xfrm>
              <a:off x="1314450" y="238125"/>
              <a:ext cx="4068216" cy="7143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PRESENTACIÓN DE PROYECTO DE ESTADÍAS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27 Cuadro de texto"/>
            <p:cNvSpPr txBox="1"/>
            <p:nvPr/>
          </p:nvSpPr>
          <p:spPr>
            <a:xfrm>
              <a:off x="5382666" y="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Código</a:t>
              </a:r>
              <a:r>
                <a:rPr lang="es-MX" sz="900" b="1" dirty="0">
                  <a:cs typeface="Times New Roman" panose="02020603050405020304" pitchFamily="18" charset="0"/>
                </a:rPr>
                <a:t>: IT-VEE-003</a:t>
              </a:r>
            </a:p>
          </p:txBody>
        </p:sp>
        <p:sp>
          <p:nvSpPr>
            <p:cNvPr id="8" name="28 Cuadro de texto"/>
            <p:cNvSpPr txBox="1"/>
            <p:nvPr/>
          </p:nvSpPr>
          <p:spPr>
            <a:xfrm>
              <a:off x="0" y="0"/>
              <a:ext cx="1314450" cy="9525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29 Cuadro de texto"/>
            <p:cNvSpPr txBox="1"/>
            <p:nvPr/>
          </p:nvSpPr>
          <p:spPr>
            <a:xfrm>
              <a:off x="5382666" y="23812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Revisión: A</a:t>
              </a: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30 Cuadro de texto"/>
            <p:cNvSpPr txBox="1"/>
            <p:nvPr/>
          </p:nvSpPr>
          <p:spPr>
            <a:xfrm>
              <a:off x="5382666" y="47625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Fecha de Emisión: 19/04/2016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31 Cuadro de texto"/>
            <p:cNvSpPr txBox="1"/>
            <p:nvPr/>
          </p:nvSpPr>
          <p:spPr>
            <a:xfrm>
              <a:off x="5382666" y="71437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Control: Electrónico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12" name="71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9565"/>
            <a:ext cx="1174115" cy="74295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446532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2256"/>
            <a:ext cx="8229600" cy="990600"/>
          </a:xfrm>
        </p:spPr>
        <p:txBody>
          <a:bodyPr>
            <a:normAutofit/>
          </a:bodyPr>
          <a:lstStyle/>
          <a:p>
            <a:r>
              <a:rPr lang="es-MX" dirty="0"/>
              <a:t>Formato del anteproyecto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010082"/>
              </p:ext>
            </p:extLst>
          </p:nvPr>
        </p:nvGraphicFramePr>
        <p:xfrm>
          <a:off x="690111" y="2204864"/>
          <a:ext cx="7704856" cy="244827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983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8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8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3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12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Desarrollo  texto arial 12   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Mayúsculas y minúsculas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Márgenes superior, inferior y derecho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2.5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2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Títulos  arial 16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Mayúsculas y minúsculas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Margen izquierdo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3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64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Subtítulos arial 14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Mayúsculas y minúsculas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Interlineado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1.5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115616" y="5085184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Nota: La redacción y desarrollo del proyecto será en tercera persona. </a:t>
            </a:r>
          </a:p>
        </p:txBody>
      </p:sp>
      <p:grpSp>
        <p:nvGrpSpPr>
          <p:cNvPr id="7" name="65 Grupo"/>
          <p:cNvGrpSpPr/>
          <p:nvPr/>
        </p:nvGrpSpPr>
        <p:grpSpPr>
          <a:xfrm>
            <a:off x="899592" y="44624"/>
            <a:ext cx="7344816" cy="952500"/>
            <a:chOff x="0" y="0"/>
            <a:chExt cx="7344816" cy="952500"/>
          </a:xfrm>
        </p:grpSpPr>
        <p:sp>
          <p:nvSpPr>
            <p:cNvPr id="8" name="25 Cuadro de texto"/>
            <p:cNvSpPr txBox="1"/>
            <p:nvPr/>
          </p:nvSpPr>
          <p:spPr>
            <a:xfrm>
              <a:off x="1314450" y="0"/>
              <a:ext cx="4068216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Sistema de Gestión de la Calidad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" name="26 Cuadro de texto"/>
            <p:cNvSpPr txBox="1"/>
            <p:nvPr/>
          </p:nvSpPr>
          <p:spPr>
            <a:xfrm>
              <a:off x="1314450" y="238125"/>
              <a:ext cx="4068216" cy="7143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PRESENTACIÓN DE PROYECTO DE ESTADÍAS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27 Cuadro de texto"/>
            <p:cNvSpPr txBox="1"/>
            <p:nvPr/>
          </p:nvSpPr>
          <p:spPr>
            <a:xfrm>
              <a:off x="5382666" y="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Código</a:t>
              </a:r>
              <a:r>
                <a:rPr lang="es-MX" sz="900" b="1" dirty="0">
                  <a:cs typeface="Times New Roman" panose="02020603050405020304" pitchFamily="18" charset="0"/>
                </a:rPr>
                <a:t>: IT-VEE-003</a:t>
              </a:r>
            </a:p>
          </p:txBody>
        </p:sp>
        <p:sp>
          <p:nvSpPr>
            <p:cNvPr id="11" name="28 Cuadro de texto"/>
            <p:cNvSpPr txBox="1"/>
            <p:nvPr/>
          </p:nvSpPr>
          <p:spPr>
            <a:xfrm>
              <a:off x="0" y="0"/>
              <a:ext cx="1314450" cy="9525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29 Cuadro de texto"/>
            <p:cNvSpPr txBox="1"/>
            <p:nvPr/>
          </p:nvSpPr>
          <p:spPr>
            <a:xfrm>
              <a:off x="5382666" y="23812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Revisión: A</a:t>
              </a: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30 Cuadro de texto"/>
            <p:cNvSpPr txBox="1"/>
            <p:nvPr/>
          </p:nvSpPr>
          <p:spPr>
            <a:xfrm>
              <a:off x="5382666" y="47625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Fecha de Emisión: 19/04/2016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31 Cuadro de texto"/>
            <p:cNvSpPr txBox="1"/>
            <p:nvPr/>
          </p:nvSpPr>
          <p:spPr>
            <a:xfrm>
              <a:off x="5382666" y="71437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Control: Electrónico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15" name="71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9565"/>
            <a:ext cx="1174115" cy="74295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492123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7871" y="1280284"/>
            <a:ext cx="7376537" cy="990600"/>
          </a:xfrm>
        </p:spPr>
        <p:txBody>
          <a:bodyPr/>
          <a:lstStyle/>
          <a:p>
            <a:r>
              <a:rPr lang="es-MX" dirty="0"/>
              <a:t>¿Qué es el anteproyecto?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71600" y="2392288"/>
            <a:ext cx="7272808" cy="3917032"/>
          </a:xfrm>
        </p:spPr>
        <p:txBody>
          <a:bodyPr/>
          <a:lstStyle/>
          <a:p>
            <a:endParaRPr lang="es-MX" dirty="0"/>
          </a:p>
          <a:p>
            <a:pPr algn="just"/>
            <a:r>
              <a:rPr lang="es-MX" dirty="0"/>
              <a:t>Es la forma preliminar de un proyecto que se presenta para la revisión y autorización.</a:t>
            </a:r>
          </a:p>
          <a:p>
            <a:pPr algn="just"/>
            <a:r>
              <a:rPr lang="es-MX" dirty="0"/>
              <a:t>Una vez autorizado, adopta el nombre de proyecto. </a:t>
            </a:r>
          </a:p>
          <a:p>
            <a:pPr algn="just"/>
            <a:r>
              <a:rPr lang="es-MX" dirty="0"/>
              <a:t>Para realizar un anteproyecto se deben de tener en cuenta los siguientes pasos:</a:t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grpSp>
        <p:nvGrpSpPr>
          <p:cNvPr id="14" name="65 Grupo"/>
          <p:cNvGrpSpPr/>
          <p:nvPr/>
        </p:nvGrpSpPr>
        <p:grpSpPr>
          <a:xfrm>
            <a:off x="899592" y="44624"/>
            <a:ext cx="7344816" cy="952500"/>
            <a:chOff x="0" y="0"/>
            <a:chExt cx="7344816" cy="952500"/>
          </a:xfrm>
        </p:grpSpPr>
        <p:sp>
          <p:nvSpPr>
            <p:cNvPr id="15" name="25 Cuadro de texto"/>
            <p:cNvSpPr txBox="1"/>
            <p:nvPr/>
          </p:nvSpPr>
          <p:spPr>
            <a:xfrm>
              <a:off x="1314450" y="0"/>
              <a:ext cx="4068216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Sistema de Gestión de la Calidad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6" name="26 Cuadro de texto"/>
            <p:cNvSpPr txBox="1"/>
            <p:nvPr/>
          </p:nvSpPr>
          <p:spPr>
            <a:xfrm>
              <a:off x="1314450" y="238125"/>
              <a:ext cx="4068216" cy="7143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PRESENTACIÓN DE PROYECTO DE ESTADÍAS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27 Cuadro de texto"/>
            <p:cNvSpPr txBox="1"/>
            <p:nvPr/>
          </p:nvSpPr>
          <p:spPr>
            <a:xfrm>
              <a:off x="5382666" y="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Código</a:t>
              </a:r>
              <a:r>
                <a:rPr lang="es-MX" sz="900" b="1" dirty="0">
                  <a:cs typeface="Times New Roman" panose="02020603050405020304" pitchFamily="18" charset="0"/>
                </a:rPr>
                <a:t>: IT-VEE-003</a:t>
              </a:r>
            </a:p>
          </p:txBody>
        </p:sp>
        <p:sp>
          <p:nvSpPr>
            <p:cNvPr id="18" name="28 Cuadro de texto"/>
            <p:cNvSpPr txBox="1"/>
            <p:nvPr/>
          </p:nvSpPr>
          <p:spPr>
            <a:xfrm>
              <a:off x="0" y="0"/>
              <a:ext cx="1314450" cy="9525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29 Cuadro de texto"/>
            <p:cNvSpPr txBox="1"/>
            <p:nvPr/>
          </p:nvSpPr>
          <p:spPr>
            <a:xfrm>
              <a:off x="5382666" y="23812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Revisión: A</a:t>
              </a: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30 Cuadro de texto"/>
            <p:cNvSpPr txBox="1"/>
            <p:nvPr/>
          </p:nvSpPr>
          <p:spPr>
            <a:xfrm>
              <a:off x="5382666" y="47625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Fecha de Emisión: 19/04/2016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31 Cuadro de texto"/>
            <p:cNvSpPr txBox="1"/>
            <p:nvPr/>
          </p:nvSpPr>
          <p:spPr>
            <a:xfrm>
              <a:off x="5382666" y="71437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Control: Electrónico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2" name="71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9565"/>
            <a:ext cx="1174115" cy="74295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592548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0100" y="1150700"/>
            <a:ext cx="7543800" cy="1054164"/>
          </a:xfrm>
        </p:spPr>
        <p:txBody>
          <a:bodyPr/>
          <a:lstStyle/>
          <a:p>
            <a:r>
              <a:rPr lang="es-MX" b="1" dirty="0">
                <a:solidFill>
                  <a:schemeClr val="accent2">
                    <a:lumMod val="75000"/>
                  </a:schemeClr>
                </a:solidFill>
              </a:rPr>
              <a:t>Lineamientos generales.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132857"/>
            <a:ext cx="8064896" cy="4464495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s-ES" dirty="0"/>
              <a:t>El anteproyecto de la memoria de estadías es una manera de reportar las actividades que el alumno(a) realizará en el periodo de Estadía. 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s-ES" dirty="0"/>
              <a:t>Se autorizará como Proyecto de Estadía una vez que el anteproyecto sea evaluado por el asesor académico correspondiente.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s-MX" dirty="0"/>
              <a:t>El anteproyecto no debe ser mayor a 10 cuartillas.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s-ES" dirty="0"/>
              <a:t>Deberá estar firmado por el asesor industrial al presentarlo a su asesor académico.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s-ES" dirty="0"/>
              <a:t>El anteproyecto se quedara como evidencia en formato original en </a:t>
            </a:r>
            <a:r>
              <a:rPr lang="es-ES" dirty="0">
                <a:solidFill>
                  <a:srgbClr val="FF0000"/>
                </a:solidFill>
              </a:rPr>
              <a:t>la Oficina de Estadías como parte del expediente</a:t>
            </a:r>
            <a:r>
              <a:rPr lang="es-ES" dirty="0"/>
              <a:t>, y con copia (electrónica) para  el asesor académico una vez tenga las firmas de </a:t>
            </a:r>
            <a:r>
              <a:rPr lang="es-ES" dirty="0" smtClean="0"/>
              <a:t>autorizado POR AMBOS ASESORES.</a:t>
            </a:r>
            <a:endParaRPr lang="es-ES" dirty="0"/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s-MX" dirty="0"/>
          </a:p>
        </p:txBody>
      </p:sp>
      <p:grpSp>
        <p:nvGrpSpPr>
          <p:cNvPr id="14" name="65 Grupo"/>
          <p:cNvGrpSpPr/>
          <p:nvPr/>
        </p:nvGrpSpPr>
        <p:grpSpPr>
          <a:xfrm>
            <a:off x="899592" y="44624"/>
            <a:ext cx="7344816" cy="952500"/>
            <a:chOff x="0" y="0"/>
            <a:chExt cx="7344816" cy="952500"/>
          </a:xfrm>
        </p:grpSpPr>
        <p:sp>
          <p:nvSpPr>
            <p:cNvPr id="15" name="25 Cuadro de texto"/>
            <p:cNvSpPr txBox="1"/>
            <p:nvPr/>
          </p:nvSpPr>
          <p:spPr>
            <a:xfrm>
              <a:off x="1314450" y="0"/>
              <a:ext cx="4068216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Sistema de Gestión de la Calidad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6" name="26 Cuadro de texto"/>
            <p:cNvSpPr txBox="1"/>
            <p:nvPr/>
          </p:nvSpPr>
          <p:spPr>
            <a:xfrm>
              <a:off x="1314450" y="238125"/>
              <a:ext cx="4068216" cy="7143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PRESENTACIÓN DE PROYECTO DE ESTADÍAS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27 Cuadro de texto"/>
            <p:cNvSpPr txBox="1"/>
            <p:nvPr/>
          </p:nvSpPr>
          <p:spPr>
            <a:xfrm>
              <a:off x="5382666" y="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Código</a:t>
              </a:r>
              <a:r>
                <a:rPr lang="es-MX" sz="900" b="1" dirty="0">
                  <a:cs typeface="Times New Roman" panose="02020603050405020304" pitchFamily="18" charset="0"/>
                </a:rPr>
                <a:t>: IT-VEE-003</a:t>
              </a:r>
            </a:p>
          </p:txBody>
        </p:sp>
        <p:sp>
          <p:nvSpPr>
            <p:cNvPr id="18" name="28 Cuadro de texto"/>
            <p:cNvSpPr txBox="1"/>
            <p:nvPr/>
          </p:nvSpPr>
          <p:spPr>
            <a:xfrm>
              <a:off x="0" y="0"/>
              <a:ext cx="1314450" cy="9525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29 Cuadro de texto"/>
            <p:cNvSpPr txBox="1"/>
            <p:nvPr/>
          </p:nvSpPr>
          <p:spPr>
            <a:xfrm>
              <a:off x="5382666" y="23812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Revisión: A</a:t>
              </a: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30 Cuadro de texto"/>
            <p:cNvSpPr txBox="1"/>
            <p:nvPr/>
          </p:nvSpPr>
          <p:spPr>
            <a:xfrm>
              <a:off x="5382666" y="47625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Fecha de Emisión: 19/04/2016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31 Cuadro de texto"/>
            <p:cNvSpPr txBox="1"/>
            <p:nvPr/>
          </p:nvSpPr>
          <p:spPr>
            <a:xfrm>
              <a:off x="5382666" y="71437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Control: Electrónico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2" name="71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9565"/>
            <a:ext cx="1174115" cy="74295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63380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2960" y="852034"/>
            <a:ext cx="7543800" cy="910148"/>
          </a:xfrm>
        </p:spPr>
        <p:txBody>
          <a:bodyPr>
            <a:normAutofit/>
          </a:bodyPr>
          <a:lstStyle/>
          <a:p>
            <a:r>
              <a:rPr lang="es-MX" dirty="0"/>
              <a:t>Portada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62412" y="1617091"/>
            <a:ext cx="8064896" cy="4608513"/>
          </a:xfrm>
        </p:spPr>
        <p:txBody>
          <a:bodyPr>
            <a:noAutofit/>
          </a:bodyPr>
          <a:lstStyle/>
          <a:p>
            <a:pPr algn="just"/>
            <a:r>
              <a:rPr lang="es-MX" sz="1400" dirty="0"/>
              <a:t>Es la cara del documento, en el cual se proporciona la información con mayor detalle de la obra, del autor y de la empresa donde se realizó la estadía; en la misma se deben contemplar los siguientes datos: </a:t>
            </a:r>
          </a:p>
          <a:p>
            <a:pPr algn="just"/>
            <a:r>
              <a:rPr lang="es-MX" sz="1400" dirty="0"/>
              <a:t>Logotipo de la universidad. (Esquina Superior  izquierda)</a:t>
            </a:r>
          </a:p>
          <a:p>
            <a:pPr algn="just"/>
            <a:r>
              <a:rPr lang="es-MX" sz="1400" dirty="0"/>
              <a:t>Logotipo del programa educativo.(Esquina superior derecha)</a:t>
            </a:r>
          </a:p>
          <a:p>
            <a:pPr algn="just"/>
            <a:r>
              <a:rPr lang="es-MX" sz="1400" dirty="0"/>
              <a:t>Nombre de la universidad. (Arial 24, negrita centrado)</a:t>
            </a:r>
          </a:p>
          <a:p>
            <a:pPr algn="just"/>
            <a:r>
              <a:rPr lang="es-MX" sz="1400" dirty="0"/>
              <a:t>Nombre del programa educativo.  (Arial 18, negritas, centrado)</a:t>
            </a:r>
          </a:p>
          <a:p>
            <a:pPr algn="just"/>
            <a:r>
              <a:rPr lang="es-MX" sz="1400" dirty="0"/>
              <a:t>Nombre del proyecto (Arial 16, centrado, entre comillas).</a:t>
            </a:r>
          </a:p>
          <a:p>
            <a:pPr algn="just"/>
            <a:r>
              <a:rPr lang="es-MX" sz="1400" dirty="0"/>
              <a:t>Nombre de la alumno(a):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MX" sz="1400" dirty="0"/>
              <a:t>No. de control escolar: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MX" sz="1400" dirty="0"/>
              <a:t>Nombre de la empresa: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MX" sz="1400" dirty="0"/>
              <a:t>Asesor académico: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MX" sz="1400" dirty="0"/>
              <a:t>Asesor industrial: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MX" sz="1400" dirty="0"/>
              <a:t>Lugar y fecha (periodo de la estadía)</a:t>
            </a:r>
          </a:p>
          <a:p>
            <a:pPr algn="just"/>
            <a:endParaRPr lang="es-MX" sz="14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s-MX" sz="1400" dirty="0">
                <a:solidFill>
                  <a:srgbClr val="FF0000"/>
                </a:solidFill>
              </a:rPr>
              <a:t>Indicación: La portada no lleva numeración.</a:t>
            </a:r>
          </a:p>
          <a:p>
            <a:pPr marL="0" indent="0" algn="just">
              <a:buNone/>
            </a:pPr>
            <a:r>
              <a:rPr lang="es-MX" sz="1400" dirty="0">
                <a:solidFill>
                  <a:srgbClr val="FF0000"/>
                </a:solidFill>
              </a:rPr>
              <a:t>Primera letra de cada palabra en mayúsculas.</a:t>
            </a:r>
          </a:p>
          <a:p>
            <a:endParaRPr lang="es-MX" sz="1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3995936" y="404193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(Arial 14, cursiva, negrita, centrado)</a:t>
            </a:r>
          </a:p>
        </p:txBody>
      </p:sp>
      <p:sp>
        <p:nvSpPr>
          <p:cNvPr id="6" name="Cerrar llave 5"/>
          <p:cNvSpPr/>
          <p:nvPr/>
        </p:nvSpPr>
        <p:spPr>
          <a:xfrm>
            <a:off x="3678063" y="3573016"/>
            <a:ext cx="288032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26" name="65 Grupo"/>
          <p:cNvGrpSpPr/>
          <p:nvPr/>
        </p:nvGrpSpPr>
        <p:grpSpPr>
          <a:xfrm>
            <a:off x="899592" y="44624"/>
            <a:ext cx="7344816" cy="952500"/>
            <a:chOff x="0" y="0"/>
            <a:chExt cx="7344816" cy="952500"/>
          </a:xfrm>
        </p:grpSpPr>
        <p:sp>
          <p:nvSpPr>
            <p:cNvPr id="27" name="25 Cuadro de texto"/>
            <p:cNvSpPr txBox="1"/>
            <p:nvPr/>
          </p:nvSpPr>
          <p:spPr>
            <a:xfrm>
              <a:off x="1314450" y="0"/>
              <a:ext cx="4068216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Sistema de Gestión de la Calidad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8" name="26 Cuadro de texto"/>
            <p:cNvSpPr txBox="1"/>
            <p:nvPr/>
          </p:nvSpPr>
          <p:spPr>
            <a:xfrm>
              <a:off x="1314450" y="238125"/>
              <a:ext cx="4068216" cy="7143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PRESENTACIÓN DE PROYECTO DE ESTADÍAS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27 Cuadro de texto"/>
            <p:cNvSpPr txBox="1"/>
            <p:nvPr/>
          </p:nvSpPr>
          <p:spPr>
            <a:xfrm>
              <a:off x="5382666" y="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Código</a:t>
              </a:r>
              <a:r>
                <a:rPr lang="es-MX" sz="900" b="1" dirty="0">
                  <a:cs typeface="Times New Roman" panose="02020603050405020304" pitchFamily="18" charset="0"/>
                </a:rPr>
                <a:t>: IT-VEE-003</a:t>
              </a:r>
            </a:p>
          </p:txBody>
        </p:sp>
        <p:sp>
          <p:nvSpPr>
            <p:cNvPr id="30" name="28 Cuadro de texto"/>
            <p:cNvSpPr txBox="1"/>
            <p:nvPr/>
          </p:nvSpPr>
          <p:spPr>
            <a:xfrm>
              <a:off x="0" y="0"/>
              <a:ext cx="1314450" cy="9525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29 Cuadro de texto"/>
            <p:cNvSpPr txBox="1"/>
            <p:nvPr/>
          </p:nvSpPr>
          <p:spPr>
            <a:xfrm>
              <a:off x="5382666" y="23812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Revisión: A</a:t>
              </a: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30 Cuadro de texto"/>
            <p:cNvSpPr txBox="1"/>
            <p:nvPr/>
          </p:nvSpPr>
          <p:spPr>
            <a:xfrm>
              <a:off x="5382666" y="47625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Fecha de Emisión: 19/04/2016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31 Cuadro de texto"/>
            <p:cNvSpPr txBox="1"/>
            <p:nvPr/>
          </p:nvSpPr>
          <p:spPr>
            <a:xfrm>
              <a:off x="5382666" y="71437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Control: Electrónico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34" name="71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9565"/>
            <a:ext cx="1174115" cy="74295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5892" y="3212976"/>
            <a:ext cx="2291541" cy="3035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398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97643" y="1057538"/>
            <a:ext cx="6602749" cy="990600"/>
          </a:xfrm>
        </p:spPr>
        <p:txBody>
          <a:bodyPr>
            <a:normAutofit/>
          </a:bodyPr>
          <a:lstStyle/>
          <a:p>
            <a:r>
              <a:rPr lang="es-MX" dirty="0"/>
              <a:t>Índice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24849" y="2420888"/>
            <a:ext cx="6196405" cy="3541991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Es la lista de los capítulos, subcapítulos y apartados que constituyen la estructura del documento, en relación con el número de la página en que inicia cada uno de ellos.</a:t>
            </a:r>
          </a:p>
          <a:p>
            <a:pPr algn="just"/>
            <a:endParaRPr lang="es-MX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es-MX" dirty="0">
              <a:solidFill>
                <a:srgbClr val="002060"/>
              </a:solidFill>
            </a:endParaRPr>
          </a:p>
        </p:txBody>
      </p:sp>
      <p:grpSp>
        <p:nvGrpSpPr>
          <p:cNvPr id="14" name="65 Grupo"/>
          <p:cNvGrpSpPr/>
          <p:nvPr/>
        </p:nvGrpSpPr>
        <p:grpSpPr>
          <a:xfrm>
            <a:off x="899592" y="44624"/>
            <a:ext cx="7344816" cy="952500"/>
            <a:chOff x="0" y="0"/>
            <a:chExt cx="7344816" cy="952500"/>
          </a:xfrm>
        </p:grpSpPr>
        <p:sp>
          <p:nvSpPr>
            <p:cNvPr id="15" name="25 Cuadro de texto"/>
            <p:cNvSpPr txBox="1"/>
            <p:nvPr/>
          </p:nvSpPr>
          <p:spPr>
            <a:xfrm>
              <a:off x="1314450" y="0"/>
              <a:ext cx="4068216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Sistema de Gestión de la Calidad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6" name="26 Cuadro de texto"/>
            <p:cNvSpPr txBox="1"/>
            <p:nvPr/>
          </p:nvSpPr>
          <p:spPr>
            <a:xfrm>
              <a:off x="1314450" y="238125"/>
              <a:ext cx="4068216" cy="7143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PRESENTACIÓN DE PROYECTO DE ESTADÍAS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27 Cuadro de texto"/>
            <p:cNvSpPr txBox="1"/>
            <p:nvPr/>
          </p:nvSpPr>
          <p:spPr>
            <a:xfrm>
              <a:off x="5382666" y="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Código</a:t>
              </a:r>
              <a:r>
                <a:rPr lang="es-MX" sz="900" b="1" dirty="0">
                  <a:cs typeface="Times New Roman" panose="02020603050405020304" pitchFamily="18" charset="0"/>
                </a:rPr>
                <a:t>: IT-VEE-003</a:t>
              </a:r>
            </a:p>
          </p:txBody>
        </p:sp>
        <p:sp>
          <p:nvSpPr>
            <p:cNvPr id="18" name="28 Cuadro de texto"/>
            <p:cNvSpPr txBox="1"/>
            <p:nvPr/>
          </p:nvSpPr>
          <p:spPr>
            <a:xfrm>
              <a:off x="0" y="0"/>
              <a:ext cx="1314450" cy="9525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29 Cuadro de texto"/>
            <p:cNvSpPr txBox="1"/>
            <p:nvPr/>
          </p:nvSpPr>
          <p:spPr>
            <a:xfrm>
              <a:off x="5382666" y="23812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Revisión: A</a:t>
              </a: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30 Cuadro de texto"/>
            <p:cNvSpPr txBox="1"/>
            <p:nvPr/>
          </p:nvSpPr>
          <p:spPr>
            <a:xfrm>
              <a:off x="5382666" y="47625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Fecha de Emisión: 19/04/2016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31 Cuadro de texto"/>
            <p:cNvSpPr txBox="1"/>
            <p:nvPr/>
          </p:nvSpPr>
          <p:spPr>
            <a:xfrm>
              <a:off x="5382666" y="71437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Control: Electrónico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2" name="71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9565"/>
            <a:ext cx="1174115" cy="74295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141877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977920"/>
            <a:ext cx="6984776" cy="990600"/>
          </a:xfrm>
        </p:spPr>
        <p:txBody>
          <a:bodyPr>
            <a:normAutofit/>
          </a:bodyPr>
          <a:lstStyle/>
          <a:p>
            <a:r>
              <a:rPr lang="es-MX" dirty="0"/>
              <a:t>Introducción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71939" y="2479297"/>
            <a:ext cx="6196405" cy="3541991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Tiene por objeto proporcionar una visión general del documento, lo cual permite que el lector tenga una idea del objetivo del mismo, los elementos que lo conforman y aquella información que el autor considere conveniente para resaltar el interés por leer la obra.</a:t>
            </a:r>
            <a:endParaRPr lang="es-MX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es-MX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s-MX" dirty="0">
                <a:solidFill>
                  <a:srgbClr val="002060"/>
                </a:solidFill>
              </a:rPr>
              <a:t>Nota: Inicio de la numeración de paginas.</a:t>
            </a:r>
          </a:p>
          <a:p>
            <a:pPr marL="0" indent="0">
              <a:buNone/>
            </a:pPr>
            <a:endParaRPr lang="es-MX" dirty="0"/>
          </a:p>
        </p:txBody>
      </p:sp>
      <p:grpSp>
        <p:nvGrpSpPr>
          <p:cNvPr id="14" name="65 Grupo"/>
          <p:cNvGrpSpPr/>
          <p:nvPr/>
        </p:nvGrpSpPr>
        <p:grpSpPr>
          <a:xfrm>
            <a:off x="899592" y="44624"/>
            <a:ext cx="7344816" cy="952500"/>
            <a:chOff x="0" y="0"/>
            <a:chExt cx="7344816" cy="952500"/>
          </a:xfrm>
        </p:grpSpPr>
        <p:sp>
          <p:nvSpPr>
            <p:cNvPr id="15" name="25 Cuadro de texto"/>
            <p:cNvSpPr txBox="1"/>
            <p:nvPr/>
          </p:nvSpPr>
          <p:spPr>
            <a:xfrm>
              <a:off x="1314450" y="0"/>
              <a:ext cx="4068216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Sistema de Gestión de la Calidad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6" name="26 Cuadro de texto"/>
            <p:cNvSpPr txBox="1"/>
            <p:nvPr/>
          </p:nvSpPr>
          <p:spPr>
            <a:xfrm>
              <a:off x="1314450" y="238125"/>
              <a:ext cx="4068216" cy="7143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PRESENTACIÓN DE PROYECTO DE ESTADÍAS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27 Cuadro de texto"/>
            <p:cNvSpPr txBox="1"/>
            <p:nvPr/>
          </p:nvSpPr>
          <p:spPr>
            <a:xfrm>
              <a:off x="5382666" y="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Código</a:t>
              </a:r>
              <a:r>
                <a:rPr lang="es-MX" sz="900" b="1" dirty="0">
                  <a:cs typeface="Times New Roman" panose="02020603050405020304" pitchFamily="18" charset="0"/>
                </a:rPr>
                <a:t>: IT-VEE-003</a:t>
              </a:r>
            </a:p>
          </p:txBody>
        </p:sp>
        <p:sp>
          <p:nvSpPr>
            <p:cNvPr id="18" name="28 Cuadro de texto"/>
            <p:cNvSpPr txBox="1"/>
            <p:nvPr/>
          </p:nvSpPr>
          <p:spPr>
            <a:xfrm>
              <a:off x="0" y="0"/>
              <a:ext cx="1314450" cy="9525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29 Cuadro de texto"/>
            <p:cNvSpPr txBox="1"/>
            <p:nvPr/>
          </p:nvSpPr>
          <p:spPr>
            <a:xfrm>
              <a:off x="5382666" y="23812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Revisión: A</a:t>
              </a: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30 Cuadro de texto"/>
            <p:cNvSpPr txBox="1"/>
            <p:nvPr/>
          </p:nvSpPr>
          <p:spPr>
            <a:xfrm>
              <a:off x="5382666" y="47625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Fecha de Emisión: 19/04/2016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31 Cuadro de texto"/>
            <p:cNvSpPr txBox="1"/>
            <p:nvPr/>
          </p:nvSpPr>
          <p:spPr>
            <a:xfrm>
              <a:off x="5382666" y="71437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Control: Electrónico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2" name="71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9565"/>
            <a:ext cx="1174115" cy="74295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73104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43608" y="1348946"/>
            <a:ext cx="7133417" cy="4816358"/>
          </a:xfrm>
        </p:spPr>
        <p:txBody>
          <a:bodyPr/>
          <a:lstStyle/>
          <a:p>
            <a:pPr algn="just"/>
            <a:r>
              <a:rPr lang="es-MX" b="1" dirty="0"/>
              <a:t>TITULO: </a:t>
            </a:r>
            <a:r>
              <a:rPr lang="es-MX" dirty="0"/>
              <a:t>Es el nombre o denominación que se le da al proyecto.</a:t>
            </a:r>
            <a:br>
              <a:rPr lang="es-MX" dirty="0"/>
            </a:br>
            <a:endParaRPr lang="es-MX" dirty="0"/>
          </a:p>
          <a:p>
            <a:pPr algn="just"/>
            <a:endParaRPr lang="es-MX" dirty="0"/>
          </a:p>
          <a:p>
            <a:pPr marL="0" indent="0" algn="just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/>
              <a:t>      </a:t>
            </a:r>
            <a:r>
              <a:rPr lang="es-MX" b="1" dirty="0"/>
              <a:t>ANTECEDENTES: </a:t>
            </a:r>
          </a:p>
          <a:p>
            <a:pPr marL="0" indent="0" algn="just">
              <a:buNone/>
            </a:pPr>
            <a:r>
              <a:rPr lang="es-MX" dirty="0"/>
              <a:t>- Área elegida para la aplicación del proyecto</a:t>
            </a:r>
          </a:p>
          <a:p>
            <a:pPr marL="0" indent="0" algn="just">
              <a:buNone/>
            </a:pPr>
            <a:r>
              <a:rPr lang="es-MX" dirty="0"/>
              <a:t>- Antecedentes que ha tenido el objeto de estudio antes de su investigación.</a:t>
            </a:r>
            <a:br>
              <a:rPr lang="es-MX" dirty="0"/>
            </a:br>
            <a:endParaRPr lang="es-MX" dirty="0"/>
          </a:p>
        </p:txBody>
      </p:sp>
      <p:grpSp>
        <p:nvGrpSpPr>
          <p:cNvPr id="13" name="65 Grupo"/>
          <p:cNvGrpSpPr/>
          <p:nvPr/>
        </p:nvGrpSpPr>
        <p:grpSpPr>
          <a:xfrm>
            <a:off x="899592" y="44624"/>
            <a:ext cx="7344816" cy="952500"/>
            <a:chOff x="0" y="0"/>
            <a:chExt cx="7344816" cy="952500"/>
          </a:xfrm>
        </p:grpSpPr>
        <p:sp>
          <p:nvSpPr>
            <p:cNvPr id="14" name="25 Cuadro de texto"/>
            <p:cNvSpPr txBox="1"/>
            <p:nvPr/>
          </p:nvSpPr>
          <p:spPr>
            <a:xfrm>
              <a:off x="1314450" y="0"/>
              <a:ext cx="4068216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Sistema de Gestión de la Calidad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5" name="26 Cuadro de texto"/>
            <p:cNvSpPr txBox="1"/>
            <p:nvPr/>
          </p:nvSpPr>
          <p:spPr>
            <a:xfrm>
              <a:off x="1314450" y="238125"/>
              <a:ext cx="4068216" cy="7143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PRESENTACIÓN DE PROYECTO DE ESTADÍAS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27 Cuadro de texto"/>
            <p:cNvSpPr txBox="1"/>
            <p:nvPr/>
          </p:nvSpPr>
          <p:spPr>
            <a:xfrm>
              <a:off x="5382666" y="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Código</a:t>
              </a:r>
              <a:r>
                <a:rPr lang="es-MX" sz="900" b="1" dirty="0">
                  <a:cs typeface="Times New Roman" panose="02020603050405020304" pitchFamily="18" charset="0"/>
                </a:rPr>
                <a:t>: IT-VEE-003</a:t>
              </a:r>
            </a:p>
          </p:txBody>
        </p:sp>
        <p:sp>
          <p:nvSpPr>
            <p:cNvPr id="17" name="28 Cuadro de texto"/>
            <p:cNvSpPr txBox="1"/>
            <p:nvPr/>
          </p:nvSpPr>
          <p:spPr>
            <a:xfrm>
              <a:off x="0" y="0"/>
              <a:ext cx="1314450" cy="9525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29 Cuadro de texto"/>
            <p:cNvSpPr txBox="1"/>
            <p:nvPr/>
          </p:nvSpPr>
          <p:spPr>
            <a:xfrm>
              <a:off x="5382666" y="23812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Revisión: A</a:t>
              </a: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30 Cuadro de texto"/>
            <p:cNvSpPr txBox="1"/>
            <p:nvPr/>
          </p:nvSpPr>
          <p:spPr>
            <a:xfrm>
              <a:off x="5382666" y="47625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Fecha de Emisión: 19/04/2016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31 Cuadro de texto"/>
            <p:cNvSpPr txBox="1"/>
            <p:nvPr/>
          </p:nvSpPr>
          <p:spPr>
            <a:xfrm>
              <a:off x="5382666" y="71437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Control: Electrónico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1" name="71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9565"/>
            <a:ext cx="1174115" cy="74295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404917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5576" y="1556792"/>
            <a:ext cx="7543801" cy="424847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s-MX" sz="3500" dirty="0"/>
              <a:t>DEFINICIÓN DEL PROBLEMA:</a:t>
            </a:r>
          </a:p>
          <a:p>
            <a:pPr algn="just"/>
            <a:r>
              <a:rPr lang="es-MX" sz="3500" dirty="0"/>
              <a:t>(Área de oportunidad o mejora)</a:t>
            </a:r>
          </a:p>
          <a:p>
            <a:pPr algn="just"/>
            <a:r>
              <a:rPr lang="es-MX" sz="3500" dirty="0"/>
              <a:t>Analizar y establecer la idea de manera clara, el nivel de profundidad, el periodo y centrarse en el tema objeto de estudio o investigación, para evitar desviarse al tratar un tema muy amplio.</a:t>
            </a:r>
          </a:p>
          <a:p>
            <a:pPr marL="0" indent="0" algn="just">
              <a:buNone/>
            </a:pPr>
            <a:r>
              <a:rPr lang="es-MX" sz="3500" dirty="0"/>
              <a:t/>
            </a:r>
            <a:br>
              <a:rPr lang="es-MX" sz="3500" dirty="0"/>
            </a:br>
            <a:r>
              <a:rPr lang="es-MX" sz="3500" dirty="0"/>
              <a:t/>
            </a:r>
            <a:br>
              <a:rPr lang="es-MX" sz="3500" dirty="0"/>
            </a:br>
            <a:endParaRPr lang="es-MX" sz="3500" dirty="0"/>
          </a:p>
          <a:p>
            <a:pPr marL="0" indent="0" algn="just">
              <a:buNone/>
            </a:pPr>
            <a:r>
              <a:rPr lang="es-MX" sz="3500" dirty="0"/>
              <a:t/>
            </a:r>
            <a:br>
              <a:rPr lang="es-MX" sz="3500" dirty="0"/>
            </a:br>
            <a:r>
              <a:rPr lang="es-MX" sz="3500" dirty="0"/>
              <a:t>JUSTIFICACIÓN</a:t>
            </a:r>
          </a:p>
          <a:p>
            <a:pPr algn="just"/>
            <a:r>
              <a:rPr lang="es-MX" sz="3500" dirty="0"/>
              <a:t>Fundamentación de las razones del por que es importante y trascendente la realización del proyecto, destacando los beneficios que se obtendrán al ser solucionado el problema.</a:t>
            </a:r>
          </a:p>
          <a:p>
            <a:pPr marL="0" indent="0" algn="just">
              <a:buNone/>
            </a:pP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grpSp>
        <p:nvGrpSpPr>
          <p:cNvPr id="13" name="65 Grupo"/>
          <p:cNvGrpSpPr/>
          <p:nvPr/>
        </p:nvGrpSpPr>
        <p:grpSpPr>
          <a:xfrm>
            <a:off x="899592" y="44624"/>
            <a:ext cx="7344816" cy="952500"/>
            <a:chOff x="0" y="0"/>
            <a:chExt cx="7344816" cy="952500"/>
          </a:xfrm>
        </p:grpSpPr>
        <p:sp>
          <p:nvSpPr>
            <p:cNvPr id="14" name="25 Cuadro de texto"/>
            <p:cNvSpPr txBox="1"/>
            <p:nvPr/>
          </p:nvSpPr>
          <p:spPr>
            <a:xfrm>
              <a:off x="1314450" y="0"/>
              <a:ext cx="4068216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Sistema de Gestión de la Calidad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5" name="26 Cuadro de texto"/>
            <p:cNvSpPr txBox="1"/>
            <p:nvPr/>
          </p:nvSpPr>
          <p:spPr>
            <a:xfrm>
              <a:off x="1314450" y="238125"/>
              <a:ext cx="4068216" cy="7143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PRESENTACIÓN DE PROYECTO DE ESTADÍAS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27 Cuadro de texto"/>
            <p:cNvSpPr txBox="1"/>
            <p:nvPr/>
          </p:nvSpPr>
          <p:spPr>
            <a:xfrm>
              <a:off x="5382666" y="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Código</a:t>
              </a:r>
              <a:r>
                <a:rPr lang="es-MX" sz="900" b="1" dirty="0">
                  <a:cs typeface="Times New Roman" panose="02020603050405020304" pitchFamily="18" charset="0"/>
                </a:rPr>
                <a:t>: IT-VEE-003</a:t>
              </a:r>
            </a:p>
          </p:txBody>
        </p:sp>
        <p:sp>
          <p:nvSpPr>
            <p:cNvPr id="17" name="28 Cuadro de texto"/>
            <p:cNvSpPr txBox="1"/>
            <p:nvPr/>
          </p:nvSpPr>
          <p:spPr>
            <a:xfrm>
              <a:off x="0" y="0"/>
              <a:ext cx="1314450" cy="9525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29 Cuadro de texto"/>
            <p:cNvSpPr txBox="1"/>
            <p:nvPr/>
          </p:nvSpPr>
          <p:spPr>
            <a:xfrm>
              <a:off x="5382666" y="23812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Revisión: A</a:t>
              </a: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30 Cuadro de texto"/>
            <p:cNvSpPr txBox="1"/>
            <p:nvPr/>
          </p:nvSpPr>
          <p:spPr>
            <a:xfrm>
              <a:off x="5382666" y="47625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Fecha de Emisión: 19/04/2016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31 Cuadro de texto"/>
            <p:cNvSpPr txBox="1"/>
            <p:nvPr/>
          </p:nvSpPr>
          <p:spPr>
            <a:xfrm>
              <a:off x="5382666" y="71437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Control: Electrónico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1" name="71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9565"/>
            <a:ext cx="1174115" cy="74295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354398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1556792"/>
            <a:ext cx="7925505" cy="4464496"/>
          </a:xfr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/>
              <a:t>OBJETIVOS</a:t>
            </a:r>
          </a:p>
          <a:p>
            <a:r>
              <a:rPr lang="es-MX" dirty="0"/>
              <a:t> En este apartamento se tiene que dejar claramente establecido que es lo que se pretende lograr o que es lo que se va a obtener con el desarrollo del proyecto. </a:t>
            </a:r>
          </a:p>
          <a:p>
            <a:r>
              <a:rPr lang="es-MX" dirty="0"/>
              <a:t>El objetivo general del proyecto y los objetivos específicos.</a:t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MX" dirty="0"/>
          </a:p>
          <a:p>
            <a:pPr mar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/>
              <a:t>ALCANCES Y LIMITACIONES</a:t>
            </a:r>
          </a:p>
          <a:p>
            <a:r>
              <a:rPr lang="es-MX" dirty="0"/>
              <a:t>El alcance define el área o lugar en concreto donde se aplicará el proyecto.</a:t>
            </a:r>
          </a:p>
          <a:p>
            <a:r>
              <a:rPr lang="es-MX" dirty="0"/>
              <a:t>La limitación define dentro de este lugar, la función especifica de la actividad a realizar.</a:t>
            </a:r>
          </a:p>
        </p:txBody>
      </p:sp>
      <p:grpSp>
        <p:nvGrpSpPr>
          <p:cNvPr id="13" name="65 Grupo"/>
          <p:cNvGrpSpPr/>
          <p:nvPr/>
        </p:nvGrpSpPr>
        <p:grpSpPr>
          <a:xfrm>
            <a:off x="899592" y="44624"/>
            <a:ext cx="7344816" cy="952500"/>
            <a:chOff x="0" y="0"/>
            <a:chExt cx="7344816" cy="952500"/>
          </a:xfrm>
        </p:grpSpPr>
        <p:sp>
          <p:nvSpPr>
            <p:cNvPr id="14" name="25 Cuadro de texto"/>
            <p:cNvSpPr txBox="1"/>
            <p:nvPr/>
          </p:nvSpPr>
          <p:spPr>
            <a:xfrm>
              <a:off x="1314450" y="0"/>
              <a:ext cx="4068216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Sistema de Gestión de la Calidad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5" name="26 Cuadro de texto"/>
            <p:cNvSpPr txBox="1"/>
            <p:nvPr/>
          </p:nvSpPr>
          <p:spPr>
            <a:xfrm>
              <a:off x="1314450" y="238125"/>
              <a:ext cx="4068216" cy="7143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MX" sz="11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PRESENTACIÓN DE PROYECTO DE ESTADÍAS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27 Cuadro de texto"/>
            <p:cNvSpPr txBox="1"/>
            <p:nvPr/>
          </p:nvSpPr>
          <p:spPr>
            <a:xfrm>
              <a:off x="5382666" y="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Código</a:t>
              </a:r>
              <a:r>
                <a:rPr lang="es-MX" sz="900" b="1" dirty="0">
                  <a:cs typeface="Times New Roman" panose="02020603050405020304" pitchFamily="18" charset="0"/>
                </a:rPr>
                <a:t>: IT-VEE-003</a:t>
              </a:r>
            </a:p>
          </p:txBody>
        </p:sp>
        <p:sp>
          <p:nvSpPr>
            <p:cNvPr id="17" name="28 Cuadro de texto"/>
            <p:cNvSpPr txBox="1"/>
            <p:nvPr/>
          </p:nvSpPr>
          <p:spPr>
            <a:xfrm>
              <a:off x="0" y="0"/>
              <a:ext cx="1314450" cy="9525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29 Cuadro de texto"/>
            <p:cNvSpPr txBox="1"/>
            <p:nvPr/>
          </p:nvSpPr>
          <p:spPr>
            <a:xfrm>
              <a:off x="5382666" y="23812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Revisión: A</a:t>
              </a:r>
              <a:endPara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30 Cuadro de texto"/>
            <p:cNvSpPr txBox="1"/>
            <p:nvPr/>
          </p:nvSpPr>
          <p:spPr>
            <a:xfrm>
              <a:off x="5382666" y="476250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Fecha de Emisión: 19/04/2016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31 Cuadro de texto"/>
            <p:cNvSpPr txBox="1"/>
            <p:nvPr/>
          </p:nvSpPr>
          <p:spPr>
            <a:xfrm>
              <a:off x="5382666" y="714375"/>
              <a:ext cx="1962150" cy="2381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MX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Control: Electrónico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1" name="71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9565"/>
            <a:ext cx="1174115" cy="74295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8898994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1732</TotalTime>
  <Words>928</Words>
  <Application>Microsoft Office PowerPoint</Application>
  <PresentationFormat>Presentación en pantalla (4:3)</PresentationFormat>
  <Paragraphs>162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Claridad</vt:lpstr>
      <vt:lpstr>Anteproyecto  UT Poanas </vt:lpstr>
      <vt:lpstr>¿Qué es el anteproyecto?</vt:lpstr>
      <vt:lpstr>Lineamientos generales.</vt:lpstr>
      <vt:lpstr>Portada</vt:lpstr>
      <vt:lpstr>Índice</vt:lpstr>
      <vt:lpstr>Introducción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Formato del anteproyecto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 para realizar las estadías</dc:title>
  <dc:creator>Ing.Carrillo</dc:creator>
  <cp:lastModifiedBy>Pc</cp:lastModifiedBy>
  <cp:revision>117</cp:revision>
  <dcterms:created xsi:type="dcterms:W3CDTF">2013-03-14T05:41:18Z</dcterms:created>
  <dcterms:modified xsi:type="dcterms:W3CDTF">2018-05-08T16:53:25Z</dcterms:modified>
</cp:coreProperties>
</file>